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7" r:id="rId2"/>
    <p:sldId id="327" r:id="rId3"/>
    <p:sldId id="274" r:id="rId4"/>
    <p:sldId id="339" r:id="rId5"/>
    <p:sldId id="297" r:id="rId6"/>
    <p:sldId id="342" r:id="rId7"/>
    <p:sldId id="328" r:id="rId8"/>
    <p:sldId id="361" r:id="rId9"/>
    <p:sldId id="358" r:id="rId10"/>
    <p:sldId id="330" r:id="rId11"/>
    <p:sldId id="334" r:id="rId12"/>
    <p:sldId id="344" r:id="rId13"/>
    <p:sldId id="332" r:id="rId14"/>
    <p:sldId id="312" r:id="rId15"/>
    <p:sldId id="313" r:id="rId16"/>
    <p:sldId id="311" r:id="rId17"/>
    <p:sldId id="315" r:id="rId18"/>
    <p:sldId id="317" r:id="rId19"/>
    <p:sldId id="318" r:id="rId20"/>
    <p:sldId id="319" r:id="rId21"/>
    <p:sldId id="335" r:id="rId22"/>
    <p:sldId id="340" r:id="rId23"/>
    <p:sldId id="355" r:id="rId24"/>
    <p:sldId id="351" r:id="rId25"/>
    <p:sldId id="337" r:id="rId26"/>
    <p:sldId id="360" r:id="rId27"/>
    <p:sldId id="323" r:id="rId28"/>
    <p:sldId id="326"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A61"/>
    <a:srgbClr val="00C955"/>
    <a:srgbClr val="00AA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BC36D-0FE9-4BAE-BB6E-8CE6851C227D}" v="163" dt="2023-02-14T23:03:28.145"/>
    <p1510:client id="{5B5A45B7-6BAA-4B6D-8327-CEA6DC9D72A1}" v="390" dt="2023-02-14T03:52:32.095"/>
    <p1510:client id="{81833606-3369-6043-A80B-C52F63CC7939}" v="4951" dt="2023-02-14T23:07:50.364"/>
    <p1510:client id="{A463D98C-8F6B-41FE-BB19-6211EDDFABBC}" v="483" dt="2023-02-14T21:13:42.378"/>
    <p1510:client id="{F8F43780-4A96-468B-A440-B6D3DCBB6A8B}" v="1059" dt="2023-02-14T03:59:57.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F30AC1-718D-4D45-822E-F6CB5D536DA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128B2050-F95A-4A2A-AFF8-0908736C5606}">
      <dgm:prSet/>
      <dgm:spPr/>
      <dgm:t>
        <a:bodyPr/>
        <a:lstStyle/>
        <a:p>
          <a:pPr algn="ctr" rtl="0"/>
          <a:r>
            <a:rPr lang="en-US"/>
            <a:t>Introduction</a:t>
          </a:r>
        </a:p>
      </dgm:t>
    </dgm:pt>
    <dgm:pt modelId="{2438EC37-4773-4CCC-A371-937DB9AFE6BE}" type="parTrans" cxnId="{BFE0B4E7-E514-42D0-BCEF-3C3C74EEEFBA}">
      <dgm:prSet/>
      <dgm:spPr/>
      <dgm:t>
        <a:bodyPr/>
        <a:lstStyle/>
        <a:p>
          <a:pPr algn="ctr"/>
          <a:endParaRPr lang="en-US"/>
        </a:p>
      </dgm:t>
    </dgm:pt>
    <dgm:pt modelId="{C8D141C8-B7F6-4217-855F-DE5CB0571893}" type="sibTrans" cxnId="{BFE0B4E7-E514-42D0-BCEF-3C3C74EEEFBA}">
      <dgm:prSet/>
      <dgm:spPr/>
      <dgm:t>
        <a:bodyPr/>
        <a:lstStyle/>
        <a:p>
          <a:pPr algn="ctr"/>
          <a:endParaRPr lang="en-US"/>
        </a:p>
      </dgm:t>
    </dgm:pt>
    <dgm:pt modelId="{9747133B-C175-44CD-A48E-ABDED519FB07}">
      <dgm:prSet/>
      <dgm:spPr/>
      <dgm:t>
        <a:bodyPr/>
        <a:lstStyle/>
        <a:p>
          <a:pPr algn="ctr" rtl="0"/>
          <a:r>
            <a:rPr lang="en-US">
              <a:latin typeface="+mn-lt"/>
            </a:rPr>
            <a:t>Assumptions &amp; Questions</a:t>
          </a:r>
        </a:p>
      </dgm:t>
    </dgm:pt>
    <dgm:pt modelId="{14C89A97-2B82-4FA0-988F-727F15372C23}" type="parTrans" cxnId="{8620D94B-8946-4A6A-A399-FB416FD0F086}">
      <dgm:prSet/>
      <dgm:spPr/>
      <dgm:t>
        <a:bodyPr/>
        <a:lstStyle/>
        <a:p>
          <a:pPr algn="ctr"/>
          <a:endParaRPr lang="en-US"/>
        </a:p>
      </dgm:t>
    </dgm:pt>
    <dgm:pt modelId="{B04399A8-8B4D-46EC-9C39-D9D4F300797C}" type="sibTrans" cxnId="{8620D94B-8946-4A6A-A399-FB416FD0F086}">
      <dgm:prSet/>
      <dgm:spPr/>
      <dgm:t>
        <a:bodyPr/>
        <a:lstStyle/>
        <a:p>
          <a:pPr algn="ctr"/>
          <a:endParaRPr lang="en-US"/>
        </a:p>
      </dgm:t>
    </dgm:pt>
    <dgm:pt modelId="{C4E6B397-7C08-47B1-8AAA-39476D5B3E5B}">
      <dgm:prSet/>
      <dgm:spPr/>
      <dgm:t>
        <a:bodyPr/>
        <a:lstStyle/>
        <a:p>
          <a:pPr algn="ctr"/>
          <a:r>
            <a:rPr lang="en-US"/>
            <a:t>Analysis</a:t>
          </a:r>
        </a:p>
      </dgm:t>
    </dgm:pt>
    <dgm:pt modelId="{A5EA9D81-B8B3-4C31-9C89-CB8EF09B8457}" type="parTrans" cxnId="{249E20CB-C57A-4FE8-9C81-4AACEDA8F1BD}">
      <dgm:prSet/>
      <dgm:spPr/>
      <dgm:t>
        <a:bodyPr/>
        <a:lstStyle/>
        <a:p>
          <a:pPr algn="ctr"/>
          <a:endParaRPr lang="en-US"/>
        </a:p>
      </dgm:t>
    </dgm:pt>
    <dgm:pt modelId="{71C01871-7F6D-4688-BB01-272E22C5B590}" type="sibTrans" cxnId="{249E20CB-C57A-4FE8-9C81-4AACEDA8F1BD}">
      <dgm:prSet/>
      <dgm:spPr/>
      <dgm:t>
        <a:bodyPr/>
        <a:lstStyle/>
        <a:p>
          <a:pPr algn="ctr"/>
          <a:endParaRPr lang="en-US"/>
        </a:p>
      </dgm:t>
    </dgm:pt>
    <dgm:pt modelId="{F64E6FAC-5B81-472A-8349-EB649532847C}">
      <dgm:prSet/>
      <dgm:spPr/>
      <dgm:t>
        <a:bodyPr/>
        <a:lstStyle/>
        <a:p>
          <a:pPr algn="ctr"/>
          <a:r>
            <a:rPr lang="en-US"/>
            <a:t>Next </a:t>
          </a:r>
          <a:r>
            <a:rPr lang="en-US">
              <a:latin typeface="+mn-lt"/>
            </a:rPr>
            <a:t>Steps</a:t>
          </a:r>
        </a:p>
      </dgm:t>
    </dgm:pt>
    <dgm:pt modelId="{2F9727AD-4F3B-4BD9-A9FF-3B675F4E49CD}" type="parTrans" cxnId="{82E23190-9E3C-4A1B-9FE3-E0874C5B170C}">
      <dgm:prSet/>
      <dgm:spPr/>
      <dgm:t>
        <a:bodyPr/>
        <a:lstStyle/>
        <a:p>
          <a:pPr algn="ctr"/>
          <a:endParaRPr lang="en-US"/>
        </a:p>
      </dgm:t>
    </dgm:pt>
    <dgm:pt modelId="{460B1423-9014-4495-9048-44715F555C93}" type="sibTrans" cxnId="{82E23190-9E3C-4A1B-9FE3-E0874C5B170C}">
      <dgm:prSet/>
      <dgm:spPr/>
      <dgm:t>
        <a:bodyPr/>
        <a:lstStyle/>
        <a:p>
          <a:pPr algn="ctr"/>
          <a:endParaRPr lang="en-US"/>
        </a:p>
      </dgm:t>
    </dgm:pt>
    <dgm:pt modelId="{F4BF9EF2-8670-46D4-B1AA-4B27C042A645}">
      <dgm:prSet/>
      <dgm:spPr/>
      <dgm:t>
        <a:bodyPr/>
        <a:lstStyle/>
        <a:p>
          <a:pPr algn="ctr"/>
          <a:r>
            <a:rPr lang="en-US"/>
            <a:t>References</a:t>
          </a:r>
        </a:p>
      </dgm:t>
    </dgm:pt>
    <dgm:pt modelId="{C992C277-CC81-451C-BA8B-25460932C586}" type="parTrans" cxnId="{5EDB6F1E-4E5D-44EC-A656-3FC8C190A077}">
      <dgm:prSet/>
      <dgm:spPr/>
      <dgm:t>
        <a:bodyPr/>
        <a:lstStyle/>
        <a:p>
          <a:pPr algn="ctr"/>
          <a:endParaRPr lang="en-US"/>
        </a:p>
      </dgm:t>
    </dgm:pt>
    <dgm:pt modelId="{C1C87A3E-B441-4CD7-B2CC-2F3C612C66B7}" type="sibTrans" cxnId="{5EDB6F1E-4E5D-44EC-A656-3FC8C190A077}">
      <dgm:prSet/>
      <dgm:spPr/>
      <dgm:t>
        <a:bodyPr/>
        <a:lstStyle/>
        <a:p>
          <a:pPr algn="ctr"/>
          <a:endParaRPr lang="en-US"/>
        </a:p>
      </dgm:t>
    </dgm:pt>
    <dgm:pt modelId="{B56E6A28-1B35-454E-9931-E4D7684070CF}">
      <dgm:prSet phldr="0"/>
      <dgm:spPr/>
      <dgm:t>
        <a:bodyPr/>
        <a:lstStyle/>
        <a:p>
          <a:pPr algn="ctr"/>
          <a:r>
            <a:rPr lang="en-US"/>
            <a:t>Summary</a:t>
          </a:r>
          <a:endParaRPr lang="en-US">
            <a:latin typeface="Calibri Light" panose="020F0302020204030204"/>
          </a:endParaRPr>
        </a:p>
      </dgm:t>
    </dgm:pt>
    <dgm:pt modelId="{2BF29D2D-9A02-4EB8-9FBB-9D68783EF5D1}" type="parTrans" cxnId="{AACEDFCA-F6C9-9748-858F-4A1A75D2F650}">
      <dgm:prSet/>
      <dgm:spPr/>
      <dgm:t>
        <a:bodyPr/>
        <a:lstStyle/>
        <a:p>
          <a:endParaRPr lang="en-US"/>
        </a:p>
      </dgm:t>
    </dgm:pt>
    <dgm:pt modelId="{DEE950BA-C92C-4007-AE77-818F139B8097}" type="sibTrans" cxnId="{AACEDFCA-F6C9-9748-858F-4A1A75D2F650}">
      <dgm:prSet/>
      <dgm:spPr/>
      <dgm:t>
        <a:bodyPr/>
        <a:lstStyle/>
        <a:p>
          <a:endParaRPr lang="en-US"/>
        </a:p>
      </dgm:t>
    </dgm:pt>
    <dgm:pt modelId="{4DE72173-32C0-7346-AB3B-E7EE250B8708}" type="pres">
      <dgm:prSet presAssocID="{44F30AC1-718D-4D45-822E-F6CB5D536DA0}" presName="vert0" presStyleCnt="0">
        <dgm:presLayoutVars>
          <dgm:dir/>
          <dgm:animOne val="branch"/>
          <dgm:animLvl val="lvl"/>
        </dgm:presLayoutVars>
      </dgm:prSet>
      <dgm:spPr/>
    </dgm:pt>
    <dgm:pt modelId="{D7A0A4BB-A240-9342-BD94-E4CB9F4C0A02}" type="pres">
      <dgm:prSet presAssocID="{128B2050-F95A-4A2A-AFF8-0908736C5606}" presName="thickLine" presStyleLbl="alignNode1" presStyleIdx="0" presStyleCnt="6"/>
      <dgm:spPr/>
    </dgm:pt>
    <dgm:pt modelId="{F6249E90-BF71-5242-A1DB-F626DB55E75C}" type="pres">
      <dgm:prSet presAssocID="{128B2050-F95A-4A2A-AFF8-0908736C5606}" presName="horz1" presStyleCnt="0"/>
      <dgm:spPr/>
    </dgm:pt>
    <dgm:pt modelId="{6D95B0CA-8303-004E-91F5-F274062B2C26}" type="pres">
      <dgm:prSet presAssocID="{128B2050-F95A-4A2A-AFF8-0908736C5606}" presName="tx1" presStyleLbl="revTx" presStyleIdx="0" presStyleCnt="6"/>
      <dgm:spPr/>
    </dgm:pt>
    <dgm:pt modelId="{F0EDC7C5-BE28-1B4C-A2C2-2EFF640E404C}" type="pres">
      <dgm:prSet presAssocID="{128B2050-F95A-4A2A-AFF8-0908736C5606}" presName="vert1" presStyleCnt="0"/>
      <dgm:spPr/>
    </dgm:pt>
    <dgm:pt modelId="{6A60075A-E028-1341-BF65-8B325B83E30D}" type="pres">
      <dgm:prSet presAssocID="{9747133B-C175-44CD-A48E-ABDED519FB07}" presName="thickLine" presStyleLbl="alignNode1" presStyleIdx="1" presStyleCnt="6"/>
      <dgm:spPr/>
    </dgm:pt>
    <dgm:pt modelId="{B5BB996E-851B-7F41-A306-A2872D543C71}" type="pres">
      <dgm:prSet presAssocID="{9747133B-C175-44CD-A48E-ABDED519FB07}" presName="horz1" presStyleCnt="0"/>
      <dgm:spPr/>
    </dgm:pt>
    <dgm:pt modelId="{5918745C-FD1F-CE45-B079-4AB39825BC1A}" type="pres">
      <dgm:prSet presAssocID="{9747133B-C175-44CD-A48E-ABDED519FB07}" presName="tx1" presStyleLbl="revTx" presStyleIdx="1" presStyleCnt="6"/>
      <dgm:spPr/>
    </dgm:pt>
    <dgm:pt modelId="{4E1C918C-0A73-8F48-93E6-8706FA9FEBA8}" type="pres">
      <dgm:prSet presAssocID="{9747133B-C175-44CD-A48E-ABDED519FB07}" presName="vert1" presStyleCnt="0"/>
      <dgm:spPr/>
    </dgm:pt>
    <dgm:pt modelId="{97A0FD05-52C5-E244-9877-F624759F718A}" type="pres">
      <dgm:prSet presAssocID="{C4E6B397-7C08-47B1-8AAA-39476D5B3E5B}" presName="thickLine" presStyleLbl="alignNode1" presStyleIdx="2" presStyleCnt="6"/>
      <dgm:spPr/>
    </dgm:pt>
    <dgm:pt modelId="{F2EBA5D2-AC0B-D44D-9D39-BC827FD726E5}" type="pres">
      <dgm:prSet presAssocID="{C4E6B397-7C08-47B1-8AAA-39476D5B3E5B}" presName="horz1" presStyleCnt="0"/>
      <dgm:spPr/>
    </dgm:pt>
    <dgm:pt modelId="{BC269EEA-0054-D642-B73C-94342430217E}" type="pres">
      <dgm:prSet presAssocID="{C4E6B397-7C08-47B1-8AAA-39476D5B3E5B}" presName="tx1" presStyleLbl="revTx" presStyleIdx="2" presStyleCnt="6"/>
      <dgm:spPr/>
    </dgm:pt>
    <dgm:pt modelId="{EAC16FAF-E661-8447-948F-C8FBC6F708FF}" type="pres">
      <dgm:prSet presAssocID="{C4E6B397-7C08-47B1-8AAA-39476D5B3E5B}" presName="vert1" presStyleCnt="0"/>
      <dgm:spPr/>
    </dgm:pt>
    <dgm:pt modelId="{E9578915-94FF-424D-8E80-91F502F4B3D8}" type="pres">
      <dgm:prSet presAssocID="{B56E6A28-1B35-454E-9931-E4D7684070CF}" presName="thickLine" presStyleLbl="alignNode1" presStyleIdx="3" presStyleCnt="6"/>
      <dgm:spPr/>
    </dgm:pt>
    <dgm:pt modelId="{CFF5DCE1-3BB2-43CA-A26D-E1B0BAB4FC65}" type="pres">
      <dgm:prSet presAssocID="{B56E6A28-1B35-454E-9931-E4D7684070CF}" presName="horz1" presStyleCnt="0"/>
      <dgm:spPr/>
    </dgm:pt>
    <dgm:pt modelId="{74E98997-EF64-4AE7-BBF9-4009656345E2}" type="pres">
      <dgm:prSet presAssocID="{B56E6A28-1B35-454E-9931-E4D7684070CF}" presName="tx1" presStyleLbl="revTx" presStyleIdx="3" presStyleCnt="6"/>
      <dgm:spPr/>
    </dgm:pt>
    <dgm:pt modelId="{4A0998D7-3C92-45A4-891B-8D20933BF155}" type="pres">
      <dgm:prSet presAssocID="{B56E6A28-1B35-454E-9931-E4D7684070CF}" presName="vert1" presStyleCnt="0"/>
      <dgm:spPr/>
    </dgm:pt>
    <dgm:pt modelId="{B2062C01-60A3-9F4C-A1A5-D6BCCFDEABAE}" type="pres">
      <dgm:prSet presAssocID="{F64E6FAC-5B81-472A-8349-EB649532847C}" presName="thickLine" presStyleLbl="alignNode1" presStyleIdx="4" presStyleCnt="6"/>
      <dgm:spPr/>
    </dgm:pt>
    <dgm:pt modelId="{4593C721-FEB1-8E4B-A4E0-5C46A5D91783}" type="pres">
      <dgm:prSet presAssocID="{F64E6FAC-5B81-472A-8349-EB649532847C}" presName="horz1" presStyleCnt="0"/>
      <dgm:spPr/>
    </dgm:pt>
    <dgm:pt modelId="{9BE89DB2-4E75-1C48-88ED-8C30B3F1B241}" type="pres">
      <dgm:prSet presAssocID="{F64E6FAC-5B81-472A-8349-EB649532847C}" presName="tx1" presStyleLbl="revTx" presStyleIdx="4" presStyleCnt="6"/>
      <dgm:spPr/>
    </dgm:pt>
    <dgm:pt modelId="{B327E9FD-3A8F-5C47-AA1D-8655496CFC68}" type="pres">
      <dgm:prSet presAssocID="{F64E6FAC-5B81-472A-8349-EB649532847C}" presName="vert1" presStyleCnt="0"/>
      <dgm:spPr/>
    </dgm:pt>
    <dgm:pt modelId="{83BE4466-CACA-E342-9945-F0820802BAF0}" type="pres">
      <dgm:prSet presAssocID="{F4BF9EF2-8670-46D4-B1AA-4B27C042A645}" presName="thickLine" presStyleLbl="alignNode1" presStyleIdx="5" presStyleCnt="6"/>
      <dgm:spPr/>
    </dgm:pt>
    <dgm:pt modelId="{06467543-4552-9D4D-9E4C-0C08E287A85B}" type="pres">
      <dgm:prSet presAssocID="{F4BF9EF2-8670-46D4-B1AA-4B27C042A645}" presName="horz1" presStyleCnt="0"/>
      <dgm:spPr/>
    </dgm:pt>
    <dgm:pt modelId="{2E3FA98A-309F-BC49-A729-CA52E296938A}" type="pres">
      <dgm:prSet presAssocID="{F4BF9EF2-8670-46D4-B1AA-4B27C042A645}" presName="tx1" presStyleLbl="revTx" presStyleIdx="5" presStyleCnt="6"/>
      <dgm:spPr/>
    </dgm:pt>
    <dgm:pt modelId="{5EDB21C4-67E5-EC4D-A7BB-00719BAABB85}" type="pres">
      <dgm:prSet presAssocID="{F4BF9EF2-8670-46D4-B1AA-4B27C042A645}" presName="vert1" presStyleCnt="0"/>
      <dgm:spPr/>
    </dgm:pt>
  </dgm:ptLst>
  <dgm:cxnLst>
    <dgm:cxn modelId="{5EDB6F1E-4E5D-44EC-A656-3FC8C190A077}" srcId="{44F30AC1-718D-4D45-822E-F6CB5D536DA0}" destId="{F4BF9EF2-8670-46D4-B1AA-4B27C042A645}" srcOrd="5" destOrd="0" parTransId="{C992C277-CC81-451C-BA8B-25460932C586}" sibTransId="{C1C87A3E-B441-4CD7-B2CC-2F3C612C66B7}"/>
    <dgm:cxn modelId="{95113A3A-E629-D649-BC58-4718F27FC261}" type="presOf" srcId="{C4E6B397-7C08-47B1-8AAA-39476D5B3E5B}" destId="{BC269EEA-0054-D642-B73C-94342430217E}" srcOrd="0" destOrd="0" presId="urn:microsoft.com/office/officeart/2008/layout/LinedList"/>
    <dgm:cxn modelId="{8620D94B-8946-4A6A-A399-FB416FD0F086}" srcId="{44F30AC1-718D-4D45-822E-F6CB5D536DA0}" destId="{9747133B-C175-44CD-A48E-ABDED519FB07}" srcOrd="1" destOrd="0" parTransId="{14C89A97-2B82-4FA0-988F-727F15372C23}" sibTransId="{B04399A8-8B4D-46EC-9C39-D9D4F300797C}"/>
    <dgm:cxn modelId="{EB66A575-4D15-C243-832E-CED098438E36}" type="presOf" srcId="{F4BF9EF2-8670-46D4-B1AA-4B27C042A645}" destId="{2E3FA98A-309F-BC49-A729-CA52E296938A}" srcOrd="0" destOrd="0" presId="urn:microsoft.com/office/officeart/2008/layout/LinedList"/>
    <dgm:cxn modelId="{2A71307D-2B91-0442-87B2-185A0B7EE1EB}" type="presOf" srcId="{128B2050-F95A-4A2A-AFF8-0908736C5606}" destId="{6D95B0CA-8303-004E-91F5-F274062B2C26}" srcOrd="0" destOrd="0" presId="urn:microsoft.com/office/officeart/2008/layout/LinedList"/>
    <dgm:cxn modelId="{DC08FE7F-2952-9946-A513-D15D8C038C36}" type="presOf" srcId="{F64E6FAC-5B81-472A-8349-EB649532847C}" destId="{9BE89DB2-4E75-1C48-88ED-8C30B3F1B241}" srcOrd="0" destOrd="0" presId="urn:microsoft.com/office/officeart/2008/layout/LinedList"/>
    <dgm:cxn modelId="{82E23190-9E3C-4A1B-9FE3-E0874C5B170C}" srcId="{44F30AC1-718D-4D45-822E-F6CB5D536DA0}" destId="{F64E6FAC-5B81-472A-8349-EB649532847C}" srcOrd="4" destOrd="0" parTransId="{2F9727AD-4F3B-4BD9-A9FF-3B675F4E49CD}" sibTransId="{460B1423-9014-4495-9048-44715F555C93}"/>
    <dgm:cxn modelId="{8FF1BCAD-2D16-EB49-9B93-59B263804B72}" type="presOf" srcId="{44F30AC1-718D-4D45-822E-F6CB5D536DA0}" destId="{4DE72173-32C0-7346-AB3B-E7EE250B8708}" srcOrd="0" destOrd="0" presId="urn:microsoft.com/office/officeart/2008/layout/LinedList"/>
    <dgm:cxn modelId="{AB6C4ABE-F9BF-F543-9BAB-D66B80A27A41}" type="presOf" srcId="{B56E6A28-1B35-454E-9931-E4D7684070CF}" destId="{74E98997-EF64-4AE7-BBF9-4009656345E2}" srcOrd="0" destOrd="0" presId="urn:microsoft.com/office/officeart/2008/layout/LinedList"/>
    <dgm:cxn modelId="{AACEDFCA-F6C9-9748-858F-4A1A75D2F650}" srcId="{44F30AC1-718D-4D45-822E-F6CB5D536DA0}" destId="{B56E6A28-1B35-454E-9931-E4D7684070CF}" srcOrd="3" destOrd="0" parTransId="{2BF29D2D-9A02-4EB8-9FBB-9D68783EF5D1}" sibTransId="{DEE950BA-C92C-4007-AE77-818F139B8097}"/>
    <dgm:cxn modelId="{249E20CB-C57A-4FE8-9C81-4AACEDA8F1BD}" srcId="{44F30AC1-718D-4D45-822E-F6CB5D536DA0}" destId="{C4E6B397-7C08-47B1-8AAA-39476D5B3E5B}" srcOrd="2" destOrd="0" parTransId="{A5EA9D81-B8B3-4C31-9C89-CB8EF09B8457}" sibTransId="{71C01871-7F6D-4688-BB01-272E22C5B590}"/>
    <dgm:cxn modelId="{BFE0B4E7-E514-42D0-BCEF-3C3C74EEEFBA}" srcId="{44F30AC1-718D-4D45-822E-F6CB5D536DA0}" destId="{128B2050-F95A-4A2A-AFF8-0908736C5606}" srcOrd="0" destOrd="0" parTransId="{2438EC37-4773-4CCC-A371-937DB9AFE6BE}" sibTransId="{C8D141C8-B7F6-4217-855F-DE5CB0571893}"/>
    <dgm:cxn modelId="{131101F6-EC93-604B-B869-6810217AA246}" type="presOf" srcId="{9747133B-C175-44CD-A48E-ABDED519FB07}" destId="{5918745C-FD1F-CE45-B079-4AB39825BC1A}" srcOrd="0" destOrd="0" presId="urn:microsoft.com/office/officeart/2008/layout/LinedList"/>
    <dgm:cxn modelId="{78C0CFD8-1099-5342-AD0C-E9BC3EA3B2DD}" type="presParOf" srcId="{4DE72173-32C0-7346-AB3B-E7EE250B8708}" destId="{D7A0A4BB-A240-9342-BD94-E4CB9F4C0A02}" srcOrd="0" destOrd="0" presId="urn:microsoft.com/office/officeart/2008/layout/LinedList"/>
    <dgm:cxn modelId="{786E8776-A0EA-B240-A922-CA47C6ED9757}" type="presParOf" srcId="{4DE72173-32C0-7346-AB3B-E7EE250B8708}" destId="{F6249E90-BF71-5242-A1DB-F626DB55E75C}" srcOrd="1" destOrd="0" presId="urn:microsoft.com/office/officeart/2008/layout/LinedList"/>
    <dgm:cxn modelId="{C216B849-B5A6-3D4D-A0B6-83BB01A0C442}" type="presParOf" srcId="{F6249E90-BF71-5242-A1DB-F626DB55E75C}" destId="{6D95B0CA-8303-004E-91F5-F274062B2C26}" srcOrd="0" destOrd="0" presId="urn:microsoft.com/office/officeart/2008/layout/LinedList"/>
    <dgm:cxn modelId="{475055F8-034A-FE46-97BA-2DA23CC85970}" type="presParOf" srcId="{F6249E90-BF71-5242-A1DB-F626DB55E75C}" destId="{F0EDC7C5-BE28-1B4C-A2C2-2EFF640E404C}" srcOrd="1" destOrd="0" presId="urn:microsoft.com/office/officeart/2008/layout/LinedList"/>
    <dgm:cxn modelId="{7A6CBF46-841E-0648-A0CA-F1AB63E50148}" type="presParOf" srcId="{4DE72173-32C0-7346-AB3B-E7EE250B8708}" destId="{6A60075A-E028-1341-BF65-8B325B83E30D}" srcOrd="2" destOrd="0" presId="urn:microsoft.com/office/officeart/2008/layout/LinedList"/>
    <dgm:cxn modelId="{1A162EEE-77B8-9746-B981-1805670C3AE3}" type="presParOf" srcId="{4DE72173-32C0-7346-AB3B-E7EE250B8708}" destId="{B5BB996E-851B-7F41-A306-A2872D543C71}" srcOrd="3" destOrd="0" presId="urn:microsoft.com/office/officeart/2008/layout/LinedList"/>
    <dgm:cxn modelId="{77FE85D9-F97D-6B45-BFCC-76F64FAB2ABB}" type="presParOf" srcId="{B5BB996E-851B-7F41-A306-A2872D543C71}" destId="{5918745C-FD1F-CE45-B079-4AB39825BC1A}" srcOrd="0" destOrd="0" presId="urn:microsoft.com/office/officeart/2008/layout/LinedList"/>
    <dgm:cxn modelId="{0AA45D4E-A0C7-FA48-817F-D70B99051886}" type="presParOf" srcId="{B5BB996E-851B-7F41-A306-A2872D543C71}" destId="{4E1C918C-0A73-8F48-93E6-8706FA9FEBA8}" srcOrd="1" destOrd="0" presId="urn:microsoft.com/office/officeart/2008/layout/LinedList"/>
    <dgm:cxn modelId="{CD64B1A1-37A9-D646-8537-520DAA0ECD15}" type="presParOf" srcId="{4DE72173-32C0-7346-AB3B-E7EE250B8708}" destId="{97A0FD05-52C5-E244-9877-F624759F718A}" srcOrd="4" destOrd="0" presId="urn:microsoft.com/office/officeart/2008/layout/LinedList"/>
    <dgm:cxn modelId="{6A4EDFF8-27F4-7348-8931-AF03684B4B40}" type="presParOf" srcId="{4DE72173-32C0-7346-AB3B-E7EE250B8708}" destId="{F2EBA5D2-AC0B-D44D-9D39-BC827FD726E5}" srcOrd="5" destOrd="0" presId="urn:microsoft.com/office/officeart/2008/layout/LinedList"/>
    <dgm:cxn modelId="{EC30D1D0-1755-A549-B8BB-F16548B2B64D}" type="presParOf" srcId="{F2EBA5D2-AC0B-D44D-9D39-BC827FD726E5}" destId="{BC269EEA-0054-D642-B73C-94342430217E}" srcOrd="0" destOrd="0" presId="urn:microsoft.com/office/officeart/2008/layout/LinedList"/>
    <dgm:cxn modelId="{BECEF3BB-00F2-0043-A787-3E11339435A5}" type="presParOf" srcId="{F2EBA5D2-AC0B-D44D-9D39-BC827FD726E5}" destId="{EAC16FAF-E661-8447-948F-C8FBC6F708FF}" srcOrd="1" destOrd="0" presId="urn:microsoft.com/office/officeart/2008/layout/LinedList"/>
    <dgm:cxn modelId="{5A4FB0B8-167A-1F44-8337-E285A8DBDBFA}" type="presParOf" srcId="{4DE72173-32C0-7346-AB3B-E7EE250B8708}" destId="{E9578915-94FF-424D-8E80-91F502F4B3D8}" srcOrd="6" destOrd="0" presId="urn:microsoft.com/office/officeart/2008/layout/LinedList"/>
    <dgm:cxn modelId="{6F5DEDEC-0C03-E549-B45B-6B588D4AC44D}" type="presParOf" srcId="{4DE72173-32C0-7346-AB3B-E7EE250B8708}" destId="{CFF5DCE1-3BB2-43CA-A26D-E1B0BAB4FC65}" srcOrd="7" destOrd="0" presId="urn:microsoft.com/office/officeart/2008/layout/LinedList"/>
    <dgm:cxn modelId="{65D6E07E-C182-5D46-A3D6-6E5910DFC252}" type="presParOf" srcId="{CFF5DCE1-3BB2-43CA-A26D-E1B0BAB4FC65}" destId="{74E98997-EF64-4AE7-BBF9-4009656345E2}" srcOrd="0" destOrd="0" presId="urn:microsoft.com/office/officeart/2008/layout/LinedList"/>
    <dgm:cxn modelId="{E0123665-23EB-524A-B090-12ED405DE5F6}" type="presParOf" srcId="{CFF5DCE1-3BB2-43CA-A26D-E1B0BAB4FC65}" destId="{4A0998D7-3C92-45A4-891B-8D20933BF155}" srcOrd="1" destOrd="0" presId="urn:microsoft.com/office/officeart/2008/layout/LinedList"/>
    <dgm:cxn modelId="{9DB725B0-93F8-EB43-A350-5474044104BF}" type="presParOf" srcId="{4DE72173-32C0-7346-AB3B-E7EE250B8708}" destId="{B2062C01-60A3-9F4C-A1A5-D6BCCFDEABAE}" srcOrd="8" destOrd="0" presId="urn:microsoft.com/office/officeart/2008/layout/LinedList"/>
    <dgm:cxn modelId="{03B9EF61-F961-094C-82A1-143CEAD37B48}" type="presParOf" srcId="{4DE72173-32C0-7346-AB3B-E7EE250B8708}" destId="{4593C721-FEB1-8E4B-A4E0-5C46A5D91783}" srcOrd="9" destOrd="0" presId="urn:microsoft.com/office/officeart/2008/layout/LinedList"/>
    <dgm:cxn modelId="{CD0D2756-5091-094F-8DFA-0E116C2A7F8E}" type="presParOf" srcId="{4593C721-FEB1-8E4B-A4E0-5C46A5D91783}" destId="{9BE89DB2-4E75-1C48-88ED-8C30B3F1B241}" srcOrd="0" destOrd="0" presId="urn:microsoft.com/office/officeart/2008/layout/LinedList"/>
    <dgm:cxn modelId="{7BDD0C4F-C2E1-1644-AA08-522274F4411A}" type="presParOf" srcId="{4593C721-FEB1-8E4B-A4E0-5C46A5D91783}" destId="{B327E9FD-3A8F-5C47-AA1D-8655496CFC68}" srcOrd="1" destOrd="0" presId="urn:microsoft.com/office/officeart/2008/layout/LinedList"/>
    <dgm:cxn modelId="{581127E5-0417-544C-BA28-5BE2E5850976}" type="presParOf" srcId="{4DE72173-32C0-7346-AB3B-E7EE250B8708}" destId="{83BE4466-CACA-E342-9945-F0820802BAF0}" srcOrd="10" destOrd="0" presId="urn:microsoft.com/office/officeart/2008/layout/LinedList"/>
    <dgm:cxn modelId="{DFB46FD9-C83A-CA45-A371-1FCE818BB18F}" type="presParOf" srcId="{4DE72173-32C0-7346-AB3B-E7EE250B8708}" destId="{06467543-4552-9D4D-9E4C-0C08E287A85B}" srcOrd="11" destOrd="0" presId="urn:microsoft.com/office/officeart/2008/layout/LinedList"/>
    <dgm:cxn modelId="{39F65BE3-282D-E643-A458-7B6DB58D3F4F}" type="presParOf" srcId="{06467543-4552-9D4D-9E4C-0C08E287A85B}" destId="{2E3FA98A-309F-BC49-A729-CA52E296938A}" srcOrd="0" destOrd="0" presId="urn:microsoft.com/office/officeart/2008/layout/LinedList"/>
    <dgm:cxn modelId="{50DA173F-A26C-5A4A-AA25-895409A9A6A9}" type="presParOf" srcId="{06467543-4552-9D4D-9E4C-0C08E287A85B}" destId="{5EDB21C4-67E5-EC4D-A7BB-00719BAABB8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25605A-BED4-0645-8A86-A6CF223D27F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FDA5A0C-A6C1-F243-8083-9454AE847A45}">
      <dgm:prSet phldrT="[Text]" custT="1"/>
      <dgm:spPr>
        <a:solidFill>
          <a:schemeClr val="accent5"/>
        </a:solidFill>
        <a:ln>
          <a:noFill/>
        </a:ln>
        <a:effectLst>
          <a:outerShdw blurRad="50800" dist="38100" dir="8100000" algn="tr" rotWithShape="0">
            <a:prstClr val="black">
              <a:alpha val="40000"/>
            </a:prstClr>
          </a:outerShdw>
        </a:effectLst>
      </dgm:spPr>
      <dgm:t>
        <a:bodyPr/>
        <a:lstStyle/>
        <a:p>
          <a:pPr algn="l">
            <a:lnSpc>
              <a:spcPct val="100000"/>
            </a:lnSpc>
            <a:buNone/>
          </a:pPr>
          <a:endParaRPr lang="en-CA" sz="2600">
            <a:ea typeface="Rockwell" panose="02060603020205020403" pitchFamily="18" charset="77"/>
            <a:cs typeface="Times New Roman" panose="02020603050405020304" pitchFamily="18" charset="0"/>
          </a:endParaRPr>
        </a:p>
        <a:p>
          <a:pPr algn="l">
            <a:lnSpc>
              <a:spcPct val="100000"/>
            </a:lnSpc>
            <a:buNone/>
          </a:pPr>
          <a:endParaRPr lang="en-CA" sz="2600">
            <a:ea typeface="Rockwell" panose="02060603020205020403" pitchFamily="18" charset="77"/>
            <a:cs typeface="Times New Roman" panose="02020603050405020304" pitchFamily="18" charset="0"/>
          </a:endParaRPr>
        </a:p>
        <a:p>
          <a:pPr algn="ctr">
            <a:lnSpc>
              <a:spcPct val="100000"/>
            </a:lnSpc>
            <a:buNone/>
          </a:pPr>
          <a:r>
            <a:rPr lang="en-CA" sz="2600">
              <a:ea typeface="Rockwell" panose="02060603020205020403" pitchFamily="18" charset="77"/>
              <a:cs typeface="Times New Roman" panose="02020603050405020304" pitchFamily="18" charset="0"/>
            </a:rPr>
            <a:t>Identify the </a:t>
          </a:r>
          <a:r>
            <a:rPr lang="en-CA" sz="2600">
              <a:effectLst/>
              <a:ea typeface="Rockwell" panose="02060603020205020403" pitchFamily="18" charset="77"/>
              <a:cs typeface="Times New Roman" panose="02020603050405020304" pitchFamily="18" charset="0"/>
            </a:rPr>
            <a:t>characteristics and conditions</a:t>
          </a:r>
          <a:r>
            <a:rPr lang="en-CA" sz="2600" b="1">
              <a:effectLst/>
              <a:ea typeface="Rockwell" panose="02060603020205020403" pitchFamily="18" charset="77"/>
              <a:cs typeface="Times New Roman" panose="02020603050405020304" pitchFamily="18" charset="0"/>
            </a:rPr>
            <a:t> </a:t>
          </a:r>
          <a:r>
            <a:rPr lang="en-CA" sz="2600">
              <a:effectLst/>
              <a:ea typeface="Rockwell" panose="02060603020205020403" pitchFamily="18" charset="77"/>
              <a:cs typeface="Times New Roman" panose="02020603050405020304" pitchFamily="18" charset="0"/>
            </a:rPr>
            <a:t>that may impact cycling safety</a:t>
          </a:r>
        </a:p>
        <a:p>
          <a:pPr algn="l">
            <a:lnSpc>
              <a:spcPct val="100000"/>
            </a:lnSpc>
            <a:buNone/>
          </a:pPr>
          <a:endParaRPr lang="en-CA" sz="2600">
            <a:effectLst/>
            <a:ea typeface="Rockwell" panose="02060603020205020403" pitchFamily="18" charset="77"/>
            <a:cs typeface="Times New Roman" panose="02020603050405020304" pitchFamily="18" charset="0"/>
          </a:endParaRPr>
        </a:p>
        <a:p>
          <a:pPr algn="l">
            <a:lnSpc>
              <a:spcPct val="100000"/>
            </a:lnSpc>
            <a:buNone/>
          </a:pPr>
          <a:endParaRPr lang="en-CA" sz="2600">
            <a:effectLst/>
            <a:ea typeface="Rockwell" panose="02060603020205020403" pitchFamily="18" charset="77"/>
            <a:cs typeface="Times New Roman" panose="02020603050405020304" pitchFamily="18" charset="0"/>
          </a:endParaRPr>
        </a:p>
        <a:p>
          <a:pPr algn="l">
            <a:lnSpc>
              <a:spcPct val="100000"/>
            </a:lnSpc>
          </a:pPr>
          <a:endParaRPr lang="en-CA" sz="2600">
            <a:effectLst/>
            <a:ea typeface="Rockwell" panose="02060603020205020403" pitchFamily="18" charset="77"/>
            <a:cs typeface="Times New Roman" panose="02020603050405020304" pitchFamily="18" charset="0"/>
          </a:endParaRPr>
        </a:p>
      </dgm:t>
    </dgm:pt>
    <dgm:pt modelId="{C0642CC6-93DD-2D4B-A8C4-959F7702463A}" type="parTrans" cxnId="{C0347B05-40AE-3E44-BC5C-CA2B2D4DDA8E}">
      <dgm:prSet/>
      <dgm:spPr/>
      <dgm:t>
        <a:bodyPr/>
        <a:lstStyle/>
        <a:p>
          <a:endParaRPr lang="en-US"/>
        </a:p>
      </dgm:t>
    </dgm:pt>
    <dgm:pt modelId="{426F2C90-AAE2-E342-82C6-E4602EB8D8B8}" type="sibTrans" cxnId="{C0347B05-40AE-3E44-BC5C-CA2B2D4DDA8E}">
      <dgm:prSet/>
      <dgm:spPr/>
      <dgm:t>
        <a:bodyPr/>
        <a:lstStyle/>
        <a:p>
          <a:endParaRPr lang="en-US"/>
        </a:p>
      </dgm:t>
    </dgm:pt>
    <dgm:pt modelId="{CD4B3CA2-38EF-D445-B9BA-6AA4D201D245}" type="pres">
      <dgm:prSet presAssocID="{3A25605A-BED4-0645-8A86-A6CF223D27F4}" presName="Name0" presStyleCnt="0">
        <dgm:presLayoutVars>
          <dgm:dir/>
          <dgm:animLvl val="lvl"/>
          <dgm:resizeHandles val="exact"/>
        </dgm:presLayoutVars>
      </dgm:prSet>
      <dgm:spPr/>
    </dgm:pt>
    <dgm:pt modelId="{2BC181A7-954E-164E-AB13-A656830C6903}" type="pres">
      <dgm:prSet presAssocID="{6FDA5A0C-A6C1-F243-8083-9454AE847A45}" presName="linNode" presStyleCnt="0"/>
      <dgm:spPr/>
    </dgm:pt>
    <dgm:pt modelId="{961692B2-2D50-3C4E-B9F4-B0C649F98842}" type="pres">
      <dgm:prSet presAssocID="{6FDA5A0C-A6C1-F243-8083-9454AE847A45}" presName="parentText" presStyleLbl="node1" presStyleIdx="0" presStyleCnt="1" custScaleX="277778">
        <dgm:presLayoutVars>
          <dgm:chMax val="1"/>
          <dgm:bulletEnabled val="1"/>
        </dgm:presLayoutVars>
      </dgm:prSet>
      <dgm:spPr/>
    </dgm:pt>
  </dgm:ptLst>
  <dgm:cxnLst>
    <dgm:cxn modelId="{C0347B05-40AE-3E44-BC5C-CA2B2D4DDA8E}" srcId="{3A25605A-BED4-0645-8A86-A6CF223D27F4}" destId="{6FDA5A0C-A6C1-F243-8083-9454AE847A45}" srcOrd="0" destOrd="0" parTransId="{C0642CC6-93DD-2D4B-A8C4-959F7702463A}" sibTransId="{426F2C90-AAE2-E342-82C6-E4602EB8D8B8}"/>
    <dgm:cxn modelId="{2BC939B7-DA7C-A54E-BCBF-2A2EAFCBE626}" type="presOf" srcId="{6FDA5A0C-A6C1-F243-8083-9454AE847A45}" destId="{961692B2-2D50-3C4E-B9F4-B0C649F98842}" srcOrd="0" destOrd="0" presId="urn:microsoft.com/office/officeart/2005/8/layout/vList5"/>
    <dgm:cxn modelId="{2DD004F9-BC14-E94A-A2D5-A0A7686A56AD}" type="presOf" srcId="{3A25605A-BED4-0645-8A86-A6CF223D27F4}" destId="{CD4B3CA2-38EF-D445-B9BA-6AA4D201D245}" srcOrd="0" destOrd="0" presId="urn:microsoft.com/office/officeart/2005/8/layout/vList5"/>
    <dgm:cxn modelId="{AADCFFBD-92DD-034A-A21A-E2FB3E7F0FE6}" type="presParOf" srcId="{CD4B3CA2-38EF-D445-B9BA-6AA4D201D245}" destId="{2BC181A7-954E-164E-AB13-A656830C6903}" srcOrd="0" destOrd="0" presId="urn:microsoft.com/office/officeart/2005/8/layout/vList5"/>
    <dgm:cxn modelId="{2CA44483-4A3A-1D4C-B08D-CE5E1055979B}" type="presParOf" srcId="{2BC181A7-954E-164E-AB13-A656830C6903}" destId="{961692B2-2D50-3C4E-B9F4-B0C649F98842}"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25605A-BED4-0645-8A86-A6CF223D27F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FDA5A0C-A6C1-F243-8083-9454AE847A45}">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lnSpc>
              <a:spcPct val="100000"/>
            </a:lnSpc>
            <a:buNone/>
          </a:pPr>
          <a:r>
            <a:rPr lang="en-US" sz="2600" i="0" dirty="0">
              <a:effectLst/>
            </a:rPr>
            <a:t>Cyclists involved in </a:t>
          </a:r>
          <a:r>
            <a:rPr lang="en-US" sz="2600" b="1" i="0" dirty="0">
              <a:effectLst/>
              <a:latin typeface="Calibri Light" panose="020F0302020204030204"/>
            </a:rPr>
            <a:t>fatal collisions</a:t>
          </a:r>
          <a:r>
            <a:rPr lang="en-US" sz="2600" i="0" dirty="0">
              <a:effectLst/>
            </a:rPr>
            <a:t> occurred at a higher rate in males between the ages of 20-30 years.</a:t>
          </a:r>
          <a:endParaRPr lang="en-US" sz="2600" i="0" dirty="0">
            <a:solidFill>
              <a:schemeClr val="tx1"/>
            </a:solidFill>
          </a:endParaRPr>
        </a:p>
      </dgm:t>
    </dgm:pt>
    <dgm:pt modelId="{C0642CC6-93DD-2D4B-A8C4-959F7702463A}" type="parTrans" cxnId="{C0347B05-40AE-3E44-BC5C-CA2B2D4DDA8E}">
      <dgm:prSet/>
      <dgm:spPr/>
      <dgm:t>
        <a:bodyPr/>
        <a:lstStyle/>
        <a:p>
          <a:endParaRPr lang="en-US"/>
        </a:p>
      </dgm:t>
    </dgm:pt>
    <dgm:pt modelId="{426F2C90-AAE2-E342-82C6-E4602EB8D8B8}" type="sibTrans" cxnId="{C0347B05-40AE-3E44-BC5C-CA2B2D4DDA8E}">
      <dgm:prSet/>
      <dgm:spPr/>
      <dgm:t>
        <a:bodyPr/>
        <a:lstStyle/>
        <a:p>
          <a:endParaRPr lang="en-US"/>
        </a:p>
      </dgm:t>
    </dgm:pt>
    <dgm:pt modelId="{7F256DD0-761E-9A4F-B97F-ADAFD6D10583}">
      <dgm:prSet phldrT="[Text]" custT="1"/>
      <dgm:spPr>
        <a:solidFill>
          <a:schemeClr val="accent1">
            <a:lumMod val="60000"/>
            <a:lumOff val="40000"/>
          </a:schemeClr>
        </a:solidFill>
        <a:ln>
          <a:noFill/>
        </a:ln>
        <a:effectLst>
          <a:outerShdw blurRad="50800" dist="38100" dir="8100000" algn="tr" rotWithShape="0">
            <a:prstClr val="black">
              <a:alpha val="40000"/>
            </a:prstClr>
          </a:outerShdw>
        </a:effectLst>
      </dgm:spPr>
      <dgm:t>
        <a:bodyPr/>
        <a:lstStyle/>
        <a:p>
          <a:r>
            <a:rPr lang="en-US" sz="6500" i="0" dirty="0">
              <a:solidFill>
                <a:schemeClr val="bg1"/>
              </a:solidFill>
            </a:rPr>
            <a:t>1</a:t>
          </a:r>
        </a:p>
      </dgm:t>
    </dgm:pt>
    <dgm:pt modelId="{2DF3A4F0-E4E3-7A49-B1D1-6A7B959D06D5}" type="sibTrans" cxnId="{994D9396-CBB3-2C46-B068-56EAFEF3A80E}">
      <dgm:prSet/>
      <dgm:spPr/>
      <dgm:t>
        <a:bodyPr/>
        <a:lstStyle/>
        <a:p>
          <a:endParaRPr lang="en-US"/>
        </a:p>
      </dgm:t>
    </dgm:pt>
    <dgm:pt modelId="{23873C49-EA60-BF42-BCED-7DA12B47C9DC}" type="parTrans" cxnId="{994D9396-CBB3-2C46-B068-56EAFEF3A80E}">
      <dgm:prSet/>
      <dgm:spPr/>
      <dgm:t>
        <a:bodyPr/>
        <a:lstStyle/>
        <a:p>
          <a:endParaRPr lang="en-US"/>
        </a:p>
      </dgm:t>
    </dgm:pt>
    <dgm:pt modelId="{B96E9577-3F18-A64F-AB15-5F2D4023EAD6}">
      <dgm:prSet phldrT="[Text]"/>
      <dgm:spPr>
        <a:solidFill>
          <a:schemeClr val="accent1">
            <a:lumMod val="75000"/>
          </a:schemeClr>
        </a:solidFill>
        <a:ln>
          <a:noFill/>
        </a:ln>
        <a:effectLst>
          <a:outerShdw blurRad="50800" dist="38100" dir="8100000" algn="tr" rotWithShape="0">
            <a:prstClr val="black">
              <a:alpha val="40000"/>
            </a:prstClr>
          </a:outerShdw>
        </a:effectLst>
      </dgm:spPr>
      <dgm:t>
        <a:bodyPr/>
        <a:lstStyle/>
        <a:p>
          <a:r>
            <a:rPr lang="en-CA" dirty="0"/>
            <a:t>2</a:t>
          </a:r>
          <a:endParaRPr lang="en-US" i="0" dirty="0">
            <a:solidFill>
              <a:schemeClr val="bg1"/>
            </a:solidFill>
          </a:endParaRPr>
        </a:p>
      </dgm:t>
    </dgm:pt>
    <dgm:pt modelId="{594DE8BE-E116-274C-9CB6-ABA4EC27EA3A}" type="parTrans" cxnId="{546A0875-4B7A-EC41-BCF0-855EC7E1734F}">
      <dgm:prSet/>
      <dgm:spPr/>
      <dgm:t>
        <a:bodyPr/>
        <a:lstStyle/>
        <a:p>
          <a:endParaRPr lang="en-US"/>
        </a:p>
      </dgm:t>
    </dgm:pt>
    <dgm:pt modelId="{69CA2B0C-2C0C-4041-908F-E2CD37BF1ADC}" type="sibTrans" cxnId="{546A0875-4B7A-EC41-BCF0-855EC7E1734F}">
      <dgm:prSet/>
      <dgm:spPr/>
      <dgm:t>
        <a:bodyPr/>
        <a:lstStyle/>
        <a:p>
          <a:endParaRPr lang="en-US"/>
        </a:p>
      </dgm:t>
    </dgm:pt>
    <dgm:pt modelId="{A08363C9-FCC6-2346-A385-4409BC73A45B}">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buNone/>
          </a:pPr>
          <a:r>
            <a:rPr lang="en-US" sz="2600" i="0" dirty="0">
              <a:effectLst/>
            </a:rPr>
            <a:t>Other parties involved in </a:t>
          </a:r>
          <a:r>
            <a:rPr lang="en-US" sz="2600" b="1" i="0" dirty="0">
              <a:effectLst/>
              <a:latin typeface="Calibri Light" panose="020F0302020204030204"/>
            </a:rPr>
            <a:t>fatal collisions</a:t>
          </a:r>
          <a:r>
            <a:rPr lang="en-US" sz="2600" b="1" i="0" dirty="0">
              <a:effectLst/>
            </a:rPr>
            <a:t> </a:t>
          </a:r>
          <a:r>
            <a:rPr lang="en-US" sz="2600" i="0" dirty="0">
              <a:effectLst/>
            </a:rPr>
            <a:t>occurred at a higher rate in females between the ages of 40-50 years.</a:t>
          </a:r>
          <a:endParaRPr lang="en-US" sz="2600" i="0" dirty="0">
            <a:solidFill>
              <a:schemeClr val="tx1"/>
            </a:solidFill>
            <a:cs typeface="Times New Roman"/>
          </a:endParaRPr>
        </a:p>
      </dgm:t>
    </dgm:pt>
    <dgm:pt modelId="{E5F95819-DACB-8D47-A029-06605BA9A15C}" type="parTrans" cxnId="{31E17B3C-DEC7-D54B-8CD7-E049140A0E88}">
      <dgm:prSet/>
      <dgm:spPr/>
      <dgm:t>
        <a:bodyPr/>
        <a:lstStyle/>
        <a:p>
          <a:endParaRPr lang="en-US"/>
        </a:p>
      </dgm:t>
    </dgm:pt>
    <dgm:pt modelId="{01DD5C3A-8EC5-824A-8947-0E55BD2DB466}" type="sibTrans" cxnId="{31E17B3C-DEC7-D54B-8CD7-E049140A0E88}">
      <dgm:prSet/>
      <dgm:spPr/>
      <dgm:t>
        <a:bodyPr/>
        <a:lstStyle/>
        <a:p>
          <a:endParaRPr lang="en-US"/>
        </a:p>
      </dgm:t>
    </dgm:pt>
    <dgm:pt modelId="{15C10E28-9B30-2B4E-A468-BA976FD4EA7E}">
      <dgm:prSet phldrT="[Text]"/>
      <dgm:spPr>
        <a:solidFill>
          <a:schemeClr val="accent1">
            <a:lumMod val="50000"/>
          </a:schemeClr>
        </a:solidFill>
        <a:ln>
          <a:noFill/>
        </a:ln>
        <a:effectLst>
          <a:outerShdw blurRad="50800" dist="38100" dir="8100000" algn="tr" rotWithShape="0">
            <a:prstClr val="black">
              <a:alpha val="40000"/>
            </a:prstClr>
          </a:outerShdw>
        </a:effectLst>
      </dgm:spPr>
      <dgm:t>
        <a:bodyPr/>
        <a:lstStyle/>
        <a:p>
          <a:r>
            <a:rPr lang="en-CA" dirty="0"/>
            <a:t>3</a:t>
          </a:r>
          <a:endParaRPr lang="en-US" i="0" dirty="0">
            <a:solidFill>
              <a:schemeClr val="bg1"/>
            </a:solidFill>
          </a:endParaRPr>
        </a:p>
      </dgm:t>
    </dgm:pt>
    <dgm:pt modelId="{67427DB9-CF15-8B46-BC48-E2CA12C16F66}" type="parTrans" cxnId="{7B2ADC08-9B2C-414C-B31F-A6943CBC396E}">
      <dgm:prSet/>
      <dgm:spPr/>
      <dgm:t>
        <a:bodyPr/>
        <a:lstStyle/>
        <a:p>
          <a:endParaRPr lang="en-US"/>
        </a:p>
      </dgm:t>
    </dgm:pt>
    <dgm:pt modelId="{34C53217-3195-884F-93A6-AFDA0EC90AC0}" type="sibTrans" cxnId="{7B2ADC08-9B2C-414C-B31F-A6943CBC396E}">
      <dgm:prSet/>
      <dgm:spPr/>
      <dgm:t>
        <a:bodyPr/>
        <a:lstStyle/>
        <a:p>
          <a:endParaRPr lang="en-US"/>
        </a:p>
      </dgm:t>
    </dgm:pt>
    <dgm:pt modelId="{8280F06D-9AF2-DC44-BD2D-03806B2469E0}">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buNone/>
          </a:pPr>
          <a:r>
            <a:rPr lang="en-US" sz="2600" i="0" dirty="0">
              <a:effectLst/>
            </a:rPr>
            <a:t>External characteristics, such as night-time and wet-roads, increased the risk of </a:t>
          </a:r>
          <a:r>
            <a:rPr lang="en-US" sz="2600" b="1" i="0" dirty="0">
              <a:effectLst/>
              <a:latin typeface="Calibri Light" panose="020F0302020204030204"/>
            </a:rPr>
            <a:t>fatal cycling</a:t>
          </a:r>
          <a:r>
            <a:rPr lang="en-US" sz="2600" b="1" i="0" dirty="0">
              <a:effectLst/>
            </a:rPr>
            <a:t> </a:t>
          </a:r>
          <a:r>
            <a:rPr lang="en-US" sz="2600" i="0" dirty="0">
              <a:effectLst/>
            </a:rPr>
            <a:t>collisions</a:t>
          </a:r>
          <a:r>
            <a:rPr lang="en-US" sz="2600" i="0" dirty="0"/>
            <a:t>.</a:t>
          </a:r>
        </a:p>
      </dgm:t>
    </dgm:pt>
    <dgm:pt modelId="{069AFDF0-4DE1-E448-88E3-7A0A3E4B41B6}" type="parTrans" cxnId="{D796662E-5407-CB40-9951-562E8EBF559C}">
      <dgm:prSet/>
      <dgm:spPr/>
      <dgm:t>
        <a:bodyPr/>
        <a:lstStyle/>
        <a:p>
          <a:endParaRPr lang="en-US"/>
        </a:p>
      </dgm:t>
    </dgm:pt>
    <dgm:pt modelId="{E2232EEF-80B7-2A41-AB0C-D011356F4A45}" type="sibTrans" cxnId="{D796662E-5407-CB40-9951-562E8EBF559C}">
      <dgm:prSet/>
      <dgm:spPr/>
      <dgm:t>
        <a:bodyPr/>
        <a:lstStyle/>
        <a:p>
          <a:endParaRPr lang="en-US"/>
        </a:p>
      </dgm:t>
    </dgm:pt>
    <dgm:pt modelId="{CD4B3CA2-38EF-D445-B9BA-6AA4D201D245}" type="pres">
      <dgm:prSet presAssocID="{3A25605A-BED4-0645-8A86-A6CF223D27F4}" presName="Name0" presStyleCnt="0">
        <dgm:presLayoutVars>
          <dgm:dir/>
          <dgm:animLvl val="lvl"/>
          <dgm:resizeHandles val="exact"/>
        </dgm:presLayoutVars>
      </dgm:prSet>
      <dgm:spPr/>
    </dgm:pt>
    <dgm:pt modelId="{9BBC6524-0CC5-D147-8B36-36AF99E9171D}" type="pres">
      <dgm:prSet presAssocID="{7F256DD0-761E-9A4F-B97F-ADAFD6D10583}" presName="linNode" presStyleCnt="0"/>
      <dgm:spPr/>
    </dgm:pt>
    <dgm:pt modelId="{E7E67174-921A-5842-A55D-8F10B4C2A8C0}" type="pres">
      <dgm:prSet presAssocID="{7F256DD0-761E-9A4F-B97F-ADAFD6D10583}" presName="parentText" presStyleLbl="node1" presStyleIdx="0" presStyleCnt="3" custFlipHor="1" custScaleX="53704">
        <dgm:presLayoutVars>
          <dgm:chMax val="1"/>
          <dgm:bulletEnabled val="1"/>
        </dgm:presLayoutVars>
      </dgm:prSet>
      <dgm:spPr/>
    </dgm:pt>
    <dgm:pt modelId="{F2F4862C-6310-3642-A4C6-68BF36E78F4D}" type="pres">
      <dgm:prSet presAssocID="{7F256DD0-761E-9A4F-B97F-ADAFD6D10583}" presName="descendantText" presStyleLbl="alignAccFollowNode1" presStyleIdx="0" presStyleCnt="3" custScaleX="134392">
        <dgm:presLayoutVars>
          <dgm:bulletEnabled val="1"/>
        </dgm:presLayoutVars>
      </dgm:prSet>
      <dgm:spPr/>
    </dgm:pt>
    <dgm:pt modelId="{876C257F-9E51-FC4E-8CBD-A66E49E1818D}" type="pres">
      <dgm:prSet presAssocID="{2DF3A4F0-E4E3-7A49-B1D1-6A7B959D06D5}" presName="sp" presStyleCnt="0"/>
      <dgm:spPr/>
    </dgm:pt>
    <dgm:pt modelId="{23995120-562E-EA4E-A4D8-74B07DA2B559}" type="pres">
      <dgm:prSet presAssocID="{B96E9577-3F18-A64F-AB15-5F2D4023EAD6}" presName="linNode" presStyleCnt="0"/>
      <dgm:spPr/>
    </dgm:pt>
    <dgm:pt modelId="{1E922461-A020-974D-876D-DE314D40CEF2}" type="pres">
      <dgm:prSet presAssocID="{B96E9577-3F18-A64F-AB15-5F2D4023EAD6}" presName="parentText" presStyleLbl="node1" presStyleIdx="1" presStyleCnt="3" custFlipHor="1" custScaleX="53704">
        <dgm:presLayoutVars>
          <dgm:chMax val="1"/>
          <dgm:bulletEnabled val="1"/>
        </dgm:presLayoutVars>
      </dgm:prSet>
      <dgm:spPr/>
    </dgm:pt>
    <dgm:pt modelId="{CB914731-513D-3740-8558-0F6C2F9058C3}" type="pres">
      <dgm:prSet presAssocID="{B96E9577-3F18-A64F-AB15-5F2D4023EAD6}" presName="descendantText" presStyleLbl="alignAccFollowNode1" presStyleIdx="1" presStyleCnt="3" custScaleX="134392">
        <dgm:presLayoutVars>
          <dgm:bulletEnabled val="1"/>
        </dgm:presLayoutVars>
      </dgm:prSet>
      <dgm:spPr/>
    </dgm:pt>
    <dgm:pt modelId="{4143C699-C32C-B646-89EB-6973A0DA961B}" type="pres">
      <dgm:prSet presAssocID="{69CA2B0C-2C0C-4041-908F-E2CD37BF1ADC}" presName="sp" presStyleCnt="0"/>
      <dgm:spPr/>
    </dgm:pt>
    <dgm:pt modelId="{EEEFF985-87C5-8B45-AA87-B367B731FB5C}" type="pres">
      <dgm:prSet presAssocID="{15C10E28-9B30-2B4E-A468-BA976FD4EA7E}" presName="linNode" presStyleCnt="0"/>
      <dgm:spPr/>
    </dgm:pt>
    <dgm:pt modelId="{A12B31AE-8FB0-4940-BB04-A557C25BF8B7}" type="pres">
      <dgm:prSet presAssocID="{15C10E28-9B30-2B4E-A468-BA976FD4EA7E}" presName="parentText" presStyleLbl="node1" presStyleIdx="2" presStyleCnt="3" custFlipHor="1" custScaleX="53704">
        <dgm:presLayoutVars>
          <dgm:chMax val="1"/>
          <dgm:bulletEnabled val="1"/>
        </dgm:presLayoutVars>
      </dgm:prSet>
      <dgm:spPr/>
    </dgm:pt>
    <dgm:pt modelId="{F8AAAD0B-031E-D949-B3E8-E78894556A58}" type="pres">
      <dgm:prSet presAssocID="{15C10E28-9B30-2B4E-A468-BA976FD4EA7E}" presName="descendantText" presStyleLbl="alignAccFollowNode1" presStyleIdx="2" presStyleCnt="3" custScaleX="134392">
        <dgm:presLayoutVars>
          <dgm:bulletEnabled val="1"/>
        </dgm:presLayoutVars>
      </dgm:prSet>
      <dgm:spPr/>
    </dgm:pt>
  </dgm:ptLst>
  <dgm:cxnLst>
    <dgm:cxn modelId="{C0347B05-40AE-3E44-BC5C-CA2B2D4DDA8E}" srcId="{7F256DD0-761E-9A4F-B97F-ADAFD6D10583}" destId="{6FDA5A0C-A6C1-F243-8083-9454AE847A45}" srcOrd="0" destOrd="0" parTransId="{C0642CC6-93DD-2D4B-A8C4-959F7702463A}" sibTransId="{426F2C90-AAE2-E342-82C6-E4602EB8D8B8}"/>
    <dgm:cxn modelId="{7B2ADC08-9B2C-414C-B31F-A6943CBC396E}" srcId="{3A25605A-BED4-0645-8A86-A6CF223D27F4}" destId="{15C10E28-9B30-2B4E-A468-BA976FD4EA7E}" srcOrd="2" destOrd="0" parTransId="{67427DB9-CF15-8B46-BC48-E2CA12C16F66}" sibTransId="{34C53217-3195-884F-93A6-AFDA0EC90AC0}"/>
    <dgm:cxn modelId="{D796662E-5407-CB40-9951-562E8EBF559C}" srcId="{15C10E28-9B30-2B4E-A468-BA976FD4EA7E}" destId="{8280F06D-9AF2-DC44-BD2D-03806B2469E0}" srcOrd="0" destOrd="0" parTransId="{069AFDF0-4DE1-E448-88E3-7A0A3E4B41B6}" sibTransId="{E2232EEF-80B7-2A41-AB0C-D011356F4A45}"/>
    <dgm:cxn modelId="{12C95032-1615-B442-81A4-93787FE8E794}" type="presOf" srcId="{7F256DD0-761E-9A4F-B97F-ADAFD6D10583}" destId="{E7E67174-921A-5842-A55D-8F10B4C2A8C0}" srcOrd="0" destOrd="0" presId="urn:microsoft.com/office/officeart/2005/8/layout/vList5"/>
    <dgm:cxn modelId="{31E17B3C-DEC7-D54B-8CD7-E049140A0E88}" srcId="{B96E9577-3F18-A64F-AB15-5F2D4023EAD6}" destId="{A08363C9-FCC6-2346-A385-4409BC73A45B}" srcOrd="0" destOrd="0" parTransId="{E5F95819-DACB-8D47-A029-06605BA9A15C}" sibTransId="{01DD5C3A-8EC5-824A-8947-0E55BD2DB466}"/>
    <dgm:cxn modelId="{546A0875-4B7A-EC41-BCF0-855EC7E1734F}" srcId="{3A25605A-BED4-0645-8A86-A6CF223D27F4}" destId="{B96E9577-3F18-A64F-AB15-5F2D4023EAD6}" srcOrd="1" destOrd="0" parTransId="{594DE8BE-E116-274C-9CB6-ABA4EC27EA3A}" sibTransId="{69CA2B0C-2C0C-4041-908F-E2CD37BF1ADC}"/>
    <dgm:cxn modelId="{5A119E7D-4634-5645-BE26-9DC7B928CD10}" type="presOf" srcId="{B96E9577-3F18-A64F-AB15-5F2D4023EAD6}" destId="{1E922461-A020-974D-876D-DE314D40CEF2}" srcOrd="0" destOrd="0" presId="urn:microsoft.com/office/officeart/2005/8/layout/vList5"/>
    <dgm:cxn modelId="{B48D3D83-A2E5-8744-80F8-DD71082C501C}" type="presOf" srcId="{6FDA5A0C-A6C1-F243-8083-9454AE847A45}" destId="{F2F4862C-6310-3642-A4C6-68BF36E78F4D}" srcOrd="0" destOrd="0" presId="urn:microsoft.com/office/officeart/2005/8/layout/vList5"/>
    <dgm:cxn modelId="{994D9396-CBB3-2C46-B068-56EAFEF3A80E}" srcId="{3A25605A-BED4-0645-8A86-A6CF223D27F4}" destId="{7F256DD0-761E-9A4F-B97F-ADAFD6D10583}" srcOrd="0" destOrd="0" parTransId="{23873C49-EA60-BF42-BCED-7DA12B47C9DC}" sibTransId="{2DF3A4F0-E4E3-7A49-B1D1-6A7B959D06D5}"/>
    <dgm:cxn modelId="{C7A816A3-CA52-5A44-9158-C4B6CB191B64}" type="presOf" srcId="{A08363C9-FCC6-2346-A385-4409BC73A45B}" destId="{CB914731-513D-3740-8558-0F6C2F9058C3}" srcOrd="0" destOrd="0" presId="urn:microsoft.com/office/officeart/2005/8/layout/vList5"/>
    <dgm:cxn modelId="{1FE64DB0-295F-6E4F-B67C-79C8FC5014BE}" type="presOf" srcId="{8280F06D-9AF2-DC44-BD2D-03806B2469E0}" destId="{F8AAAD0B-031E-D949-B3E8-E78894556A58}" srcOrd="0" destOrd="0" presId="urn:microsoft.com/office/officeart/2005/8/layout/vList5"/>
    <dgm:cxn modelId="{2DD004F9-BC14-E94A-A2D5-A0A7686A56AD}" type="presOf" srcId="{3A25605A-BED4-0645-8A86-A6CF223D27F4}" destId="{CD4B3CA2-38EF-D445-B9BA-6AA4D201D245}" srcOrd="0" destOrd="0" presId="urn:microsoft.com/office/officeart/2005/8/layout/vList5"/>
    <dgm:cxn modelId="{C0B5BDFA-3B70-9E4C-87A0-5CD1496F71EB}" type="presOf" srcId="{15C10E28-9B30-2B4E-A468-BA976FD4EA7E}" destId="{A12B31AE-8FB0-4940-BB04-A557C25BF8B7}" srcOrd="0" destOrd="0" presId="urn:microsoft.com/office/officeart/2005/8/layout/vList5"/>
    <dgm:cxn modelId="{5D123EF2-006D-1E4B-BE65-C3C79B3EDE6D}" type="presParOf" srcId="{CD4B3CA2-38EF-D445-B9BA-6AA4D201D245}" destId="{9BBC6524-0CC5-D147-8B36-36AF99E9171D}" srcOrd="0" destOrd="0" presId="urn:microsoft.com/office/officeart/2005/8/layout/vList5"/>
    <dgm:cxn modelId="{66069CF3-2370-844B-9C02-261A25765327}" type="presParOf" srcId="{9BBC6524-0CC5-D147-8B36-36AF99E9171D}" destId="{E7E67174-921A-5842-A55D-8F10B4C2A8C0}" srcOrd="0" destOrd="0" presId="urn:microsoft.com/office/officeart/2005/8/layout/vList5"/>
    <dgm:cxn modelId="{7CA110FB-47E3-2F4D-889C-541B40BF70E6}" type="presParOf" srcId="{9BBC6524-0CC5-D147-8B36-36AF99E9171D}" destId="{F2F4862C-6310-3642-A4C6-68BF36E78F4D}" srcOrd="1" destOrd="0" presId="urn:microsoft.com/office/officeart/2005/8/layout/vList5"/>
    <dgm:cxn modelId="{C7AE35D5-7D31-E34F-AE0B-33ECBCADBA10}" type="presParOf" srcId="{CD4B3CA2-38EF-D445-B9BA-6AA4D201D245}" destId="{876C257F-9E51-FC4E-8CBD-A66E49E1818D}" srcOrd="1" destOrd="0" presId="urn:microsoft.com/office/officeart/2005/8/layout/vList5"/>
    <dgm:cxn modelId="{D4506B01-0F1C-5645-B25B-549BB461F3D8}" type="presParOf" srcId="{CD4B3CA2-38EF-D445-B9BA-6AA4D201D245}" destId="{23995120-562E-EA4E-A4D8-74B07DA2B559}" srcOrd="2" destOrd="0" presId="urn:microsoft.com/office/officeart/2005/8/layout/vList5"/>
    <dgm:cxn modelId="{847E6DFA-EAE0-6E44-B873-605BD7FCE688}" type="presParOf" srcId="{23995120-562E-EA4E-A4D8-74B07DA2B559}" destId="{1E922461-A020-974D-876D-DE314D40CEF2}" srcOrd="0" destOrd="0" presId="urn:microsoft.com/office/officeart/2005/8/layout/vList5"/>
    <dgm:cxn modelId="{3D08A5A4-DDE5-8648-9271-40D2BA2BB184}" type="presParOf" srcId="{23995120-562E-EA4E-A4D8-74B07DA2B559}" destId="{CB914731-513D-3740-8558-0F6C2F9058C3}" srcOrd="1" destOrd="0" presId="urn:microsoft.com/office/officeart/2005/8/layout/vList5"/>
    <dgm:cxn modelId="{F5B1FC90-C62F-704C-9481-D6110908D0C9}" type="presParOf" srcId="{CD4B3CA2-38EF-D445-B9BA-6AA4D201D245}" destId="{4143C699-C32C-B646-89EB-6973A0DA961B}" srcOrd="3" destOrd="0" presId="urn:microsoft.com/office/officeart/2005/8/layout/vList5"/>
    <dgm:cxn modelId="{6DC9465F-A2EE-5E42-A2AE-6DC56254E69B}" type="presParOf" srcId="{CD4B3CA2-38EF-D445-B9BA-6AA4D201D245}" destId="{EEEFF985-87C5-8B45-AA87-B367B731FB5C}" srcOrd="4" destOrd="0" presId="urn:microsoft.com/office/officeart/2005/8/layout/vList5"/>
    <dgm:cxn modelId="{9CACD9CE-FEEE-2E44-A7AB-0BA5A6238EE4}" type="presParOf" srcId="{EEEFF985-87C5-8B45-AA87-B367B731FB5C}" destId="{A12B31AE-8FB0-4940-BB04-A557C25BF8B7}" srcOrd="0" destOrd="0" presId="urn:microsoft.com/office/officeart/2005/8/layout/vList5"/>
    <dgm:cxn modelId="{EF922D54-0ACE-824C-84E2-1394FE7641C6}" type="presParOf" srcId="{EEEFF985-87C5-8B45-AA87-B367B731FB5C}" destId="{F8AAAD0B-031E-D949-B3E8-E78894556A5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25605A-BED4-0645-8A86-A6CF223D27F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FDA5A0C-A6C1-F243-8083-9454AE847A45}">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lnSpc>
              <a:spcPct val="100000"/>
            </a:lnSpc>
            <a:buNone/>
          </a:pPr>
          <a:r>
            <a:rPr lang="en-CA" sz="2600" i="0" dirty="0">
              <a:solidFill>
                <a:schemeClr val="tx1"/>
              </a:solidFill>
              <a:effectLst/>
              <a:ea typeface="Rockwell" panose="02060603020205020403" pitchFamily="18" charset="77"/>
              <a:cs typeface="Times New Roman"/>
            </a:rPr>
            <a:t>What are the most common characteristics of cyclists involved in </a:t>
          </a:r>
          <a:r>
            <a:rPr lang="en-CA" sz="2600" b="1" i="0" dirty="0">
              <a:solidFill>
                <a:schemeClr val="tx1"/>
              </a:solidFill>
              <a:effectLst/>
              <a:latin typeface="Calibri Light" panose="020F0302020204030204"/>
              <a:ea typeface="Rockwell" panose="02060603020205020403" pitchFamily="18" charset="77"/>
              <a:cs typeface="Times New Roman"/>
            </a:rPr>
            <a:t>fatal</a:t>
          </a:r>
          <a:r>
            <a:rPr lang="en-CA" sz="2600" i="0" dirty="0">
              <a:solidFill>
                <a:schemeClr val="tx1"/>
              </a:solidFill>
              <a:effectLst/>
              <a:latin typeface="Calibri Light" panose="020F0302020204030204"/>
              <a:ea typeface="Rockwell" panose="02060603020205020403" pitchFamily="18" charset="77"/>
              <a:cs typeface="Times New Roman"/>
            </a:rPr>
            <a:t> </a:t>
          </a:r>
          <a:r>
            <a:rPr lang="en-CA" sz="2600" i="0" dirty="0">
              <a:solidFill>
                <a:schemeClr val="tx1"/>
              </a:solidFill>
              <a:effectLst/>
              <a:ea typeface="Rockwell" panose="02060603020205020403" pitchFamily="18" charset="77"/>
              <a:cs typeface="Times New Roman"/>
            </a:rPr>
            <a:t>collisions?</a:t>
          </a:r>
          <a:endParaRPr lang="en-US" sz="2600" i="0" dirty="0">
            <a:solidFill>
              <a:schemeClr val="tx1"/>
            </a:solidFill>
            <a:cs typeface="Times New Roman"/>
          </a:endParaRPr>
        </a:p>
      </dgm:t>
    </dgm:pt>
    <dgm:pt modelId="{C0642CC6-93DD-2D4B-A8C4-959F7702463A}" type="parTrans" cxnId="{C0347B05-40AE-3E44-BC5C-CA2B2D4DDA8E}">
      <dgm:prSet/>
      <dgm:spPr/>
      <dgm:t>
        <a:bodyPr/>
        <a:lstStyle/>
        <a:p>
          <a:endParaRPr lang="en-US"/>
        </a:p>
      </dgm:t>
    </dgm:pt>
    <dgm:pt modelId="{426F2C90-AAE2-E342-82C6-E4602EB8D8B8}" type="sibTrans" cxnId="{C0347B05-40AE-3E44-BC5C-CA2B2D4DDA8E}">
      <dgm:prSet/>
      <dgm:spPr/>
      <dgm:t>
        <a:bodyPr/>
        <a:lstStyle/>
        <a:p>
          <a:endParaRPr lang="en-US"/>
        </a:p>
      </dgm:t>
    </dgm:pt>
    <dgm:pt modelId="{7F256DD0-761E-9A4F-B97F-ADAFD6D10583}">
      <dgm:prSet phldrT="[Text]" custT="1"/>
      <dgm:spPr>
        <a:solidFill>
          <a:schemeClr val="accent1">
            <a:lumMod val="60000"/>
            <a:lumOff val="40000"/>
          </a:schemeClr>
        </a:solidFill>
        <a:ln>
          <a:noFill/>
        </a:ln>
        <a:effectLst>
          <a:outerShdw blurRad="50800" dist="38100" dir="8100000" algn="tr" rotWithShape="0">
            <a:prstClr val="black">
              <a:alpha val="40000"/>
            </a:prstClr>
          </a:outerShdw>
        </a:effectLst>
      </dgm:spPr>
      <dgm:t>
        <a:bodyPr/>
        <a:lstStyle/>
        <a:p>
          <a:r>
            <a:rPr lang="en-US" sz="6500" i="0" dirty="0">
              <a:solidFill>
                <a:schemeClr val="bg1"/>
              </a:solidFill>
            </a:rPr>
            <a:t>1</a:t>
          </a:r>
        </a:p>
      </dgm:t>
    </dgm:pt>
    <dgm:pt modelId="{2DF3A4F0-E4E3-7A49-B1D1-6A7B959D06D5}" type="sibTrans" cxnId="{994D9396-CBB3-2C46-B068-56EAFEF3A80E}">
      <dgm:prSet/>
      <dgm:spPr/>
      <dgm:t>
        <a:bodyPr/>
        <a:lstStyle/>
        <a:p>
          <a:endParaRPr lang="en-US"/>
        </a:p>
      </dgm:t>
    </dgm:pt>
    <dgm:pt modelId="{23873C49-EA60-BF42-BCED-7DA12B47C9DC}" type="parTrans" cxnId="{994D9396-CBB3-2C46-B068-56EAFEF3A80E}">
      <dgm:prSet/>
      <dgm:spPr/>
      <dgm:t>
        <a:bodyPr/>
        <a:lstStyle/>
        <a:p>
          <a:endParaRPr lang="en-US"/>
        </a:p>
      </dgm:t>
    </dgm:pt>
    <dgm:pt modelId="{B96E9577-3F18-A64F-AB15-5F2D4023EAD6}">
      <dgm:prSet phldrT="[Text]"/>
      <dgm:spPr>
        <a:solidFill>
          <a:schemeClr val="accent1">
            <a:lumMod val="75000"/>
          </a:schemeClr>
        </a:solidFill>
        <a:ln>
          <a:noFill/>
        </a:ln>
        <a:effectLst>
          <a:outerShdw blurRad="50800" dist="38100" dir="8100000" algn="tr" rotWithShape="0">
            <a:prstClr val="black">
              <a:alpha val="40000"/>
            </a:prstClr>
          </a:outerShdw>
        </a:effectLst>
      </dgm:spPr>
      <dgm:t>
        <a:bodyPr/>
        <a:lstStyle/>
        <a:p>
          <a:r>
            <a:rPr lang="en-CA" dirty="0"/>
            <a:t>2</a:t>
          </a:r>
          <a:endParaRPr lang="en-US" i="0" dirty="0">
            <a:solidFill>
              <a:schemeClr val="bg1"/>
            </a:solidFill>
          </a:endParaRPr>
        </a:p>
      </dgm:t>
    </dgm:pt>
    <dgm:pt modelId="{594DE8BE-E116-274C-9CB6-ABA4EC27EA3A}" type="parTrans" cxnId="{546A0875-4B7A-EC41-BCF0-855EC7E1734F}">
      <dgm:prSet/>
      <dgm:spPr/>
      <dgm:t>
        <a:bodyPr/>
        <a:lstStyle/>
        <a:p>
          <a:endParaRPr lang="en-US"/>
        </a:p>
      </dgm:t>
    </dgm:pt>
    <dgm:pt modelId="{69CA2B0C-2C0C-4041-908F-E2CD37BF1ADC}" type="sibTrans" cxnId="{546A0875-4B7A-EC41-BCF0-855EC7E1734F}">
      <dgm:prSet/>
      <dgm:spPr/>
      <dgm:t>
        <a:bodyPr/>
        <a:lstStyle/>
        <a:p>
          <a:endParaRPr lang="en-US"/>
        </a:p>
      </dgm:t>
    </dgm:pt>
    <dgm:pt modelId="{A08363C9-FCC6-2346-A385-4409BC73A45B}">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buNone/>
          </a:pPr>
          <a:r>
            <a:rPr lang="en-CA" sz="2600" i="0" dirty="0">
              <a:solidFill>
                <a:schemeClr val="tx1"/>
              </a:solidFill>
              <a:effectLst/>
              <a:ea typeface="Rockwell" panose="02060603020205020403" pitchFamily="18" charset="77"/>
              <a:cs typeface="Times New Roman"/>
            </a:rPr>
            <a:t>What are the </a:t>
          </a:r>
          <a:r>
            <a:rPr lang="en-CA" sz="2600" i="0" dirty="0">
              <a:solidFill>
                <a:schemeClr val="tx1"/>
              </a:solidFill>
              <a:effectLst/>
              <a:latin typeface="+mn-lt"/>
              <a:ea typeface="Rockwell" panose="02060603020205020403" pitchFamily="18" charset="77"/>
              <a:cs typeface="Times New Roman"/>
            </a:rPr>
            <a:t>characteristics of </a:t>
          </a:r>
          <a:r>
            <a:rPr lang="en-CA" sz="2600" i="0" dirty="0">
              <a:solidFill>
                <a:schemeClr val="tx1"/>
              </a:solidFill>
              <a:effectLst/>
              <a:ea typeface="Rockwell" panose="02060603020205020403" pitchFamily="18" charset="77"/>
              <a:cs typeface="Times New Roman"/>
            </a:rPr>
            <a:t>other parties involved in cycling </a:t>
          </a:r>
          <a:r>
            <a:rPr lang="en-CA" sz="2600" b="1" i="0" dirty="0">
              <a:solidFill>
                <a:schemeClr val="tx1"/>
              </a:solidFill>
              <a:effectLst/>
              <a:latin typeface="Calibri Light" panose="020F0302020204030204"/>
              <a:ea typeface="Rockwell" panose="02060603020205020403" pitchFamily="18" charset="77"/>
              <a:cs typeface="Times New Roman"/>
            </a:rPr>
            <a:t>fatal</a:t>
          </a:r>
          <a:r>
            <a:rPr lang="en-CA" sz="2600" i="0" dirty="0">
              <a:solidFill>
                <a:schemeClr val="tx1"/>
              </a:solidFill>
              <a:effectLst/>
              <a:latin typeface="Calibri Light" panose="020F0302020204030204"/>
              <a:ea typeface="Rockwell" panose="02060603020205020403" pitchFamily="18" charset="77"/>
              <a:cs typeface="Times New Roman"/>
            </a:rPr>
            <a:t> </a:t>
          </a:r>
          <a:r>
            <a:rPr lang="en-CA" sz="2600" i="0" dirty="0">
              <a:solidFill>
                <a:schemeClr val="tx1"/>
              </a:solidFill>
              <a:effectLst/>
              <a:ea typeface="Rockwell" panose="02060603020205020403" pitchFamily="18" charset="77"/>
              <a:cs typeface="Times New Roman"/>
            </a:rPr>
            <a:t>collisions?</a:t>
          </a:r>
          <a:endParaRPr lang="en-US" sz="2600" i="0" dirty="0">
            <a:solidFill>
              <a:schemeClr val="tx1"/>
            </a:solidFill>
            <a:cs typeface="Times New Roman"/>
          </a:endParaRPr>
        </a:p>
      </dgm:t>
    </dgm:pt>
    <dgm:pt modelId="{E5F95819-DACB-8D47-A029-06605BA9A15C}" type="parTrans" cxnId="{31E17B3C-DEC7-D54B-8CD7-E049140A0E88}">
      <dgm:prSet/>
      <dgm:spPr/>
      <dgm:t>
        <a:bodyPr/>
        <a:lstStyle/>
        <a:p>
          <a:endParaRPr lang="en-US"/>
        </a:p>
      </dgm:t>
    </dgm:pt>
    <dgm:pt modelId="{01DD5C3A-8EC5-824A-8947-0E55BD2DB466}" type="sibTrans" cxnId="{31E17B3C-DEC7-D54B-8CD7-E049140A0E88}">
      <dgm:prSet/>
      <dgm:spPr/>
      <dgm:t>
        <a:bodyPr/>
        <a:lstStyle/>
        <a:p>
          <a:endParaRPr lang="en-US"/>
        </a:p>
      </dgm:t>
    </dgm:pt>
    <dgm:pt modelId="{15C10E28-9B30-2B4E-A468-BA976FD4EA7E}">
      <dgm:prSet phldrT="[Text]"/>
      <dgm:spPr>
        <a:solidFill>
          <a:schemeClr val="accent1">
            <a:lumMod val="50000"/>
          </a:schemeClr>
        </a:solidFill>
        <a:ln>
          <a:noFill/>
        </a:ln>
        <a:effectLst>
          <a:outerShdw blurRad="50800" dist="38100" dir="8100000" algn="tr" rotWithShape="0">
            <a:prstClr val="black">
              <a:alpha val="40000"/>
            </a:prstClr>
          </a:outerShdw>
        </a:effectLst>
      </dgm:spPr>
      <dgm:t>
        <a:bodyPr/>
        <a:lstStyle/>
        <a:p>
          <a:r>
            <a:rPr lang="en-CA" dirty="0"/>
            <a:t>3</a:t>
          </a:r>
          <a:endParaRPr lang="en-US" i="0" dirty="0">
            <a:solidFill>
              <a:schemeClr val="bg1"/>
            </a:solidFill>
          </a:endParaRPr>
        </a:p>
      </dgm:t>
    </dgm:pt>
    <dgm:pt modelId="{67427DB9-CF15-8B46-BC48-E2CA12C16F66}" type="parTrans" cxnId="{7B2ADC08-9B2C-414C-B31F-A6943CBC396E}">
      <dgm:prSet/>
      <dgm:spPr/>
      <dgm:t>
        <a:bodyPr/>
        <a:lstStyle/>
        <a:p>
          <a:endParaRPr lang="en-US"/>
        </a:p>
      </dgm:t>
    </dgm:pt>
    <dgm:pt modelId="{34C53217-3195-884F-93A6-AFDA0EC90AC0}" type="sibTrans" cxnId="{7B2ADC08-9B2C-414C-B31F-A6943CBC396E}">
      <dgm:prSet/>
      <dgm:spPr/>
      <dgm:t>
        <a:bodyPr/>
        <a:lstStyle/>
        <a:p>
          <a:endParaRPr lang="en-US"/>
        </a:p>
      </dgm:t>
    </dgm:pt>
    <dgm:pt modelId="{8280F06D-9AF2-DC44-BD2D-03806B2469E0}">
      <dgm:prSet phldrT="[Text]" custT="1"/>
      <dgm:spPr>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spPr>
      <dgm:t>
        <a:bodyPr/>
        <a:lstStyle/>
        <a:p>
          <a:pPr rtl="0">
            <a:buNone/>
          </a:pPr>
          <a:r>
            <a:rPr lang="en-CA" sz="2600" i="0" dirty="0">
              <a:solidFill>
                <a:schemeClr val="tx1"/>
              </a:solidFill>
              <a:effectLst/>
              <a:ea typeface="Rockwell" panose="02060603020205020403" pitchFamily="18" charset="77"/>
              <a:cs typeface="Times New Roman"/>
            </a:rPr>
            <a:t>Which external conditions</a:t>
          </a:r>
          <a:r>
            <a:rPr lang="en-CA" sz="2600" i="0" dirty="0">
              <a:solidFill>
                <a:schemeClr val="tx1"/>
              </a:solidFill>
              <a:effectLst/>
              <a:latin typeface="Calibri Light" panose="020F0302020204030204"/>
              <a:ea typeface="Rockwell" panose="02060603020205020403" pitchFamily="18" charset="77"/>
              <a:cs typeface="Times New Roman"/>
            </a:rPr>
            <a:t> </a:t>
          </a:r>
          <a:r>
            <a:rPr lang="en-CA" sz="2600" i="0" dirty="0">
              <a:solidFill>
                <a:schemeClr val="tx1"/>
              </a:solidFill>
              <a:effectLst/>
              <a:latin typeface="+mn-lt"/>
              <a:ea typeface="Rockwell" panose="02060603020205020403" pitchFamily="18" charset="77"/>
              <a:cs typeface="Times New Roman"/>
            </a:rPr>
            <a:t>are commonly associated with cycling fatal collisions</a:t>
          </a:r>
          <a:r>
            <a:rPr lang="en-CA" sz="2600" i="0" dirty="0">
              <a:solidFill>
                <a:schemeClr val="tx1"/>
              </a:solidFill>
              <a:effectLst/>
              <a:ea typeface="Rockwell" panose="02060603020205020403" pitchFamily="18" charset="77"/>
              <a:cs typeface="Times New Roman"/>
            </a:rPr>
            <a:t>?</a:t>
          </a:r>
          <a:r>
            <a:rPr lang="en-US" sz="2600" i="0" dirty="0">
              <a:solidFill>
                <a:schemeClr val="tx1"/>
              </a:solidFill>
              <a:latin typeface="Calibri Light" panose="020F0302020204030204"/>
            </a:rPr>
            <a:t> </a:t>
          </a:r>
          <a:endParaRPr lang="en-US" sz="2600" i="0" dirty="0">
            <a:solidFill>
              <a:schemeClr val="tx1"/>
            </a:solidFill>
          </a:endParaRPr>
        </a:p>
      </dgm:t>
    </dgm:pt>
    <dgm:pt modelId="{069AFDF0-4DE1-E448-88E3-7A0A3E4B41B6}" type="parTrans" cxnId="{D796662E-5407-CB40-9951-562E8EBF559C}">
      <dgm:prSet/>
      <dgm:spPr/>
      <dgm:t>
        <a:bodyPr/>
        <a:lstStyle/>
        <a:p>
          <a:endParaRPr lang="en-US"/>
        </a:p>
      </dgm:t>
    </dgm:pt>
    <dgm:pt modelId="{E2232EEF-80B7-2A41-AB0C-D011356F4A45}" type="sibTrans" cxnId="{D796662E-5407-CB40-9951-562E8EBF559C}">
      <dgm:prSet/>
      <dgm:spPr/>
      <dgm:t>
        <a:bodyPr/>
        <a:lstStyle/>
        <a:p>
          <a:endParaRPr lang="en-US"/>
        </a:p>
      </dgm:t>
    </dgm:pt>
    <dgm:pt modelId="{CD4B3CA2-38EF-D445-B9BA-6AA4D201D245}" type="pres">
      <dgm:prSet presAssocID="{3A25605A-BED4-0645-8A86-A6CF223D27F4}" presName="Name0" presStyleCnt="0">
        <dgm:presLayoutVars>
          <dgm:dir/>
          <dgm:animLvl val="lvl"/>
          <dgm:resizeHandles val="exact"/>
        </dgm:presLayoutVars>
      </dgm:prSet>
      <dgm:spPr/>
    </dgm:pt>
    <dgm:pt modelId="{9BBC6524-0CC5-D147-8B36-36AF99E9171D}" type="pres">
      <dgm:prSet presAssocID="{7F256DD0-761E-9A4F-B97F-ADAFD6D10583}" presName="linNode" presStyleCnt="0"/>
      <dgm:spPr/>
    </dgm:pt>
    <dgm:pt modelId="{E7E67174-921A-5842-A55D-8F10B4C2A8C0}" type="pres">
      <dgm:prSet presAssocID="{7F256DD0-761E-9A4F-B97F-ADAFD6D10583}" presName="parentText" presStyleLbl="node1" presStyleIdx="0" presStyleCnt="3" custFlipHor="1" custScaleX="53704">
        <dgm:presLayoutVars>
          <dgm:chMax val="1"/>
          <dgm:bulletEnabled val="1"/>
        </dgm:presLayoutVars>
      </dgm:prSet>
      <dgm:spPr/>
    </dgm:pt>
    <dgm:pt modelId="{F2F4862C-6310-3642-A4C6-68BF36E78F4D}" type="pres">
      <dgm:prSet presAssocID="{7F256DD0-761E-9A4F-B97F-ADAFD6D10583}" presName="descendantText" presStyleLbl="alignAccFollowNode1" presStyleIdx="0" presStyleCnt="3" custScaleX="134392">
        <dgm:presLayoutVars>
          <dgm:bulletEnabled val="1"/>
        </dgm:presLayoutVars>
      </dgm:prSet>
      <dgm:spPr/>
    </dgm:pt>
    <dgm:pt modelId="{876C257F-9E51-FC4E-8CBD-A66E49E1818D}" type="pres">
      <dgm:prSet presAssocID="{2DF3A4F0-E4E3-7A49-B1D1-6A7B959D06D5}" presName="sp" presStyleCnt="0"/>
      <dgm:spPr/>
    </dgm:pt>
    <dgm:pt modelId="{23995120-562E-EA4E-A4D8-74B07DA2B559}" type="pres">
      <dgm:prSet presAssocID="{B96E9577-3F18-A64F-AB15-5F2D4023EAD6}" presName="linNode" presStyleCnt="0"/>
      <dgm:spPr/>
    </dgm:pt>
    <dgm:pt modelId="{1E922461-A020-974D-876D-DE314D40CEF2}" type="pres">
      <dgm:prSet presAssocID="{B96E9577-3F18-A64F-AB15-5F2D4023EAD6}" presName="parentText" presStyleLbl="node1" presStyleIdx="1" presStyleCnt="3" custFlipHor="1" custScaleX="53704">
        <dgm:presLayoutVars>
          <dgm:chMax val="1"/>
          <dgm:bulletEnabled val="1"/>
        </dgm:presLayoutVars>
      </dgm:prSet>
      <dgm:spPr/>
    </dgm:pt>
    <dgm:pt modelId="{CB914731-513D-3740-8558-0F6C2F9058C3}" type="pres">
      <dgm:prSet presAssocID="{B96E9577-3F18-A64F-AB15-5F2D4023EAD6}" presName="descendantText" presStyleLbl="alignAccFollowNode1" presStyleIdx="1" presStyleCnt="3" custScaleX="134392">
        <dgm:presLayoutVars>
          <dgm:bulletEnabled val="1"/>
        </dgm:presLayoutVars>
      </dgm:prSet>
      <dgm:spPr/>
    </dgm:pt>
    <dgm:pt modelId="{4143C699-C32C-B646-89EB-6973A0DA961B}" type="pres">
      <dgm:prSet presAssocID="{69CA2B0C-2C0C-4041-908F-E2CD37BF1ADC}" presName="sp" presStyleCnt="0"/>
      <dgm:spPr/>
    </dgm:pt>
    <dgm:pt modelId="{EEEFF985-87C5-8B45-AA87-B367B731FB5C}" type="pres">
      <dgm:prSet presAssocID="{15C10E28-9B30-2B4E-A468-BA976FD4EA7E}" presName="linNode" presStyleCnt="0"/>
      <dgm:spPr/>
    </dgm:pt>
    <dgm:pt modelId="{A12B31AE-8FB0-4940-BB04-A557C25BF8B7}" type="pres">
      <dgm:prSet presAssocID="{15C10E28-9B30-2B4E-A468-BA976FD4EA7E}" presName="parentText" presStyleLbl="node1" presStyleIdx="2" presStyleCnt="3" custFlipHor="1" custScaleX="53704">
        <dgm:presLayoutVars>
          <dgm:chMax val="1"/>
          <dgm:bulletEnabled val="1"/>
        </dgm:presLayoutVars>
      </dgm:prSet>
      <dgm:spPr/>
    </dgm:pt>
    <dgm:pt modelId="{F8AAAD0B-031E-D949-B3E8-E78894556A58}" type="pres">
      <dgm:prSet presAssocID="{15C10E28-9B30-2B4E-A468-BA976FD4EA7E}" presName="descendantText" presStyleLbl="alignAccFollowNode1" presStyleIdx="2" presStyleCnt="3" custScaleX="134392">
        <dgm:presLayoutVars>
          <dgm:bulletEnabled val="1"/>
        </dgm:presLayoutVars>
      </dgm:prSet>
      <dgm:spPr/>
    </dgm:pt>
  </dgm:ptLst>
  <dgm:cxnLst>
    <dgm:cxn modelId="{C0347B05-40AE-3E44-BC5C-CA2B2D4DDA8E}" srcId="{7F256DD0-761E-9A4F-B97F-ADAFD6D10583}" destId="{6FDA5A0C-A6C1-F243-8083-9454AE847A45}" srcOrd="0" destOrd="0" parTransId="{C0642CC6-93DD-2D4B-A8C4-959F7702463A}" sibTransId="{426F2C90-AAE2-E342-82C6-E4602EB8D8B8}"/>
    <dgm:cxn modelId="{7B2ADC08-9B2C-414C-B31F-A6943CBC396E}" srcId="{3A25605A-BED4-0645-8A86-A6CF223D27F4}" destId="{15C10E28-9B30-2B4E-A468-BA976FD4EA7E}" srcOrd="2" destOrd="0" parTransId="{67427DB9-CF15-8B46-BC48-E2CA12C16F66}" sibTransId="{34C53217-3195-884F-93A6-AFDA0EC90AC0}"/>
    <dgm:cxn modelId="{D796662E-5407-CB40-9951-562E8EBF559C}" srcId="{15C10E28-9B30-2B4E-A468-BA976FD4EA7E}" destId="{8280F06D-9AF2-DC44-BD2D-03806B2469E0}" srcOrd="0" destOrd="0" parTransId="{069AFDF0-4DE1-E448-88E3-7A0A3E4B41B6}" sibTransId="{E2232EEF-80B7-2A41-AB0C-D011356F4A45}"/>
    <dgm:cxn modelId="{12C95032-1615-B442-81A4-93787FE8E794}" type="presOf" srcId="{7F256DD0-761E-9A4F-B97F-ADAFD6D10583}" destId="{E7E67174-921A-5842-A55D-8F10B4C2A8C0}" srcOrd="0" destOrd="0" presId="urn:microsoft.com/office/officeart/2005/8/layout/vList5"/>
    <dgm:cxn modelId="{31E17B3C-DEC7-D54B-8CD7-E049140A0E88}" srcId="{B96E9577-3F18-A64F-AB15-5F2D4023EAD6}" destId="{A08363C9-FCC6-2346-A385-4409BC73A45B}" srcOrd="0" destOrd="0" parTransId="{E5F95819-DACB-8D47-A029-06605BA9A15C}" sibTransId="{01DD5C3A-8EC5-824A-8947-0E55BD2DB466}"/>
    <dgm:cxn modelId="{546A0875-4B7A-EC41-BCF0-855EC7E1734F}" srcId="{3A25605A-BED4-0645-8A86-A6CF223D27F4}" destId="{B96E9577-3F18-A64F-AB15-5F2D4023EAD6}" srcOrd="1" destOrd="0" parTransId="{594DE8BE-E116-274C-9CB6-ABA4EC27EA3A}" sibTransId="{69CA2B0C-2C0C-4041-908F-E2CD37BF1ADC}"/>
    <dgm:cxn modelId="{5A119E7D-4634-5645-BE26-9DC7B928CD10}" type="presOf" srcId="{B96E9577-3F18-A64F-AB15-5F2D4023EAD6}" destId="{1E922461-A020-974D-876D-DE314D40CEF2}" srcOrd="0" destOrd="0" presId="urn:microsoft.com/office/officeart/2005/8/layout/vList5"/>
    <dgm:cxn modelId="{B48D3D83-A2E5-8744-80F8-DD71082C501C}" type="presOf" srcId="{6FDA5A0C-A6C1-F243-8083-9454AE847A45}" destId="{F2F4862C-6310-3642-A4C6-68BF36E78F4D}" srcOrd="0" destOrd="0" presId="urn:microsoft.com/office/officeart/2005/8/layout/vList5"/>
    <dgm:cxn modelId="{994D9396-CBB3-2C46-B068-56EAFEF3A80E}" srcId="{3A25605A-BED4-0645-8A86-A6CF223D27F4}" destId="{7F256DD0-761E-9A4F-B97F-ADAFD6D10583}" srcOrd="0" destOrd="0" parTransId="{23873C49-EA60-BF42-BCED-7DA12B47C9DC}" sibTransId="{2DF3A4F0-E4E3-7A49-B1D1-6A7B959D06D5}"/>
    <dgm:cxn modelId="{C7A816A3-CA52-5A44-9158-C4B6CB191B64}" type="presOf" srcId="{A08363C9-FCC6-2346-A385-4409BC73A45B}" destId="{CB914731-513D-3740-8558-0F6C2F9058C3}" srcOrd="0" destOrd="0" presId="urn:microsoft.com/office/officeart/2005/8/layout/vList5"/>
    <dgm:cxn modelId="{1FE64DB0-295F-6E4F-B67C-79C8FC5014BE}" type="presOf" srcId="{8280F06D-9AF2-DC44-BD2D-03806B2469E0}" destId="{F8AAAD0B-031E-D949-B3E8-E78894556A58}" srcOrd="0" destOrd="0" presId="urn:microsoft.com/office/officeart/2005/8/layout/vList5"/>
    <dgm:cxn modelId="{2DD004F9-BC14-E94A-A2D5-A0A7686A56AD}" type="presOf" srcId="{3A25605A-BED4-0645-8A86-A6CF223D27F4}" destId="{CD4B3CA2-38EF-D445-B9BA-6AA4D201D245}" srcOrd="0" destOrd="0" presId="urn:microsoft.com/office/officeart/2005/8/layout/vList5"/>
    <dgm:cxn modelId="{C0B5BDFA-3B70-9E4C-87A0-5CD1496F71EB}" type="presOf" srcId="{15C10E28-9B30-2B4E-A468-BA976FD4EA7E}" destId="{A12B31AE-8FB0-4940-BB04-A557C25BF8B7}" srcOrd="0" destOrd="0" presId="urn:microsoft.com/office/officeart/2005/8/layout/vList5"/>
    <dgm:cxn modelId="{5D123EF2-006D-1E4B-BE65-C3C79B3EDE6D}" type="presParOf" srcId="{CD4B3CA2-38EF-D445-B9BA-6AA4D201D245}" destId="{9BBC6524-0CC5-D147-8B36-36AF99E9171D}" srcOrd="0" destOrd="0" presId="urn:microsoft.com/office/officeart/2005/8/layout/vList5"/>
    <dgm:cxn modelId="{66069CF3-2370-844B-9C02-261A25765327}" type="presParOf" srcId="{9BBC6524-0CC5-D147-8B36-36AF99E9171D}" destId="{E7E67174-921A-5842-A55D-8F10B4C2A8C0}" srcOrd="0" destOrd="0" presId="urn:microsoft.com/office/officeart/2005/8/layout/vList5"/>
    <dgm:cxn modelId="{7CA110FB-47E3-2F4D-889C-541B40BF70E6}" type="presParOf" srcId="{9BBC6524-0CC5-D147-8B36-36AF99E9171D}" destId="{F2F4862C-6310-3642-A4C6-68BF36E78F4D}" srcOrd="1" destOrd="0" presId="urn:microsoft.com/office/officeart/2005/8/layout/vList5"/>
    <dgm:cxn modelId="{C7AE35D5-7D31-E34F-AE0B-33ECBCADBA10}" type="presParOf" srcId="{CD4B3CA2-38EF-D445-B9BA-6AA4D201D245}" destId="{876C257F-9E51-FC4E-8CBD-A66E49E1818D}" srcOrd="1" destOrd="0" presId="urn:microsoft.com/office/officeart/2005/8/layout/vList5"/>
    <dgm:cxn modelId="{D4506B01-0F1C-5645-B25B-549BB461F3D8}" type="presParOf" srcId="{CD4B3CA2-38EF-D445-B9BA-6AA4D201D245}" destId="{23995120-562E-EA4E-A4D8-74B07DA2B559}" srcOrd="2" destOrd="0" presId="urn:microsoft.com/office/officeart/2005/8/layout/vList5"/>
    <dgm:cxn modelId="{847E6DFA-EAE0-6E44-B873-605BD7FCE688}" type="presParOf" srcId="{23995120-562E-EA4E-A4D8-74B07DA2B559}" destId="{1E922461-A020-974D-876D-DE314D40CEF2}" srcOrd="0" destOrd="0" presId="urn:microsoft.com/office/officeart/2005/8/layout/vList5"/>
    <dgm:cxn modelId="{3D08A5A4-DDE5-8648-9271-40D2BA2BB184}" type="presParOf" srcId="{23995120-562E-EA4E-A4D8-74B07DA2B559}" destId="{CB914731-513D-3740-8558-0F6C2F9058C3}" srcOrd="1" destOrd="0" presId="urn:microsoft.com/office/officeart/2005/8/layout/vList5"/>
    <dgm:cxn modelId="{F5B1FC90-C62F-704C-9481-D6110908D0C9}" type="presParOf" srcId="{CD4B3CA2-38EF-D445-B9BA-6AA4D201D245}" destId="{4143C699-C32C-B646-89EB-6973A0DA961B}" srcOrd="3" destOrd="0" presId="urn:microsoft.com/office/officeart/2005/8/layout/vList5"/>
    <dgm:cxn modelId="{6DC9465F-A2EE-5E42-A2AE-6DC56254E69B}" type="presParOf" srcId="{CD4B3CA2-38EF-D445-B9BA-6AA4D201D245}" destId="{EEEFF985-87C5-8B45-AA87-B367B731FB5C}" srcOrd="4" destOrd="0" presId="urn:microsoft.com/office/officeart/2005/8/layout/vList5"/>
    <dgm:cxn modelId="{9CACD9CE-FEEE-2E44-A7AB-0BA5A6238EE4}" type="presParOf" srcId="{EEEFF985-87C5-8B45-AA87-B367B731FB5C}" destId="{A12B31AE-8FB0-4940-BB04-A557C25BF8B7}" srcOrd="0" destOrd="0" presId="urn:microsoft.com/office/officeart/2005/8/layout/vList5"/>
    <dgm:cxn modelId="{EF922D54-0ACE-824C-84E2-1394FE7641C6}" type="presParOf" srcId="{EEEFF985-87C5-8B45-AA87-B367B731FB5C}" destId="{F8AAAD0B-031E-D949-B3E8-E78894556A5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25605A-BED4-0645-8A86-A6CF223D27F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AA2E7EF8-BE99-B34D-8AAB-A0647388C3E0}">
      <dgm:prSet custT="1"/>
      <dgm:spPr/>
      <dgm:t>
        <a:bodyPr/>
        <a:lstStyle/>
        <a:p>
          <a:pPr algn="ctr" rtl="0">
            <a:buFont typeface="Arial" panose="020B0604020202020204" pitchFamily="34" charset="0"/>
            <a:buNone/>
          </a:pPr>
          <a:r>
            <a:rPr lang="en-US" sz="2200" dirty="0">
              <a:latin typeface="Calibri Light" panose="020F0302020204030204"/>
            </a:rPr>
            <a:t> </a:t>
          </a:r>
          <a:r>
            <a:rPr lang="en-US" sz="2100" dirty="0">
              <a:latin typeface="+mn-lt"/>
            </a:rPr>
            <a:t>Male cyclists are at a slightly increased risk. </a:t>
          </a:r>
          <a:r>
            <a:rPr lang="en-US" sz="2100" b="0" i="0" dirty="0">
              <a:latin typeface="+mn-lt"/>
            </a:rPr>
            <a:t>Cyclists aged 26-35 years are at an increased risk </a:t>
          </a:r>
          <a:r>
            <a:rPr lang="en-US" sz="2100" dirty="0">
              <a:latin typeface="+mn-lt"/>
            </a:rPr>
            <a:t>for fatal collisions.</a:t>
          </a:r>
          <a:endParaRPr lang="en-US" sz="2100" b="0" i="0" dirty="0">
            <a:latin typeface="+mn-lt"/>
          </a:endParaRPr>
        </a:p>
      </dgm:t>
    </dgm:pt>
    <dgm:pt modelId="{FE54136F-3367-2B40-AEEF-26208AEE033F}" type="parTrans" cxnId="{107894B8-1375-0040-BFE7-64B89B99070A}">
      <dgm:prSet/>
      <dgm:spPr/>
      <dgm:t>
        <a:bodyPr/>
        <a:lstStyle/>
        <a:p>
          <a:endParaRPr lang="en-US"/>
        </a:p>
      </dgm:t>
    </dgm:pt>
    <dgm:pt modelId="{BEA5D560-CCEF-6C4B-AD11-0B5B9A7BB87F}" type="sibTrans" cxnId="{107894B8-1375-0040-BFE7-64B89B99070A}">
      <dgm:prSet/>
      <dgm:spPr/>
      <dgm:t>
        <a:bodyPr/>
        <a:lstStyle/>
        <a:p>
          <a:endParaRPr lang="en-US"/>
        </a:p>
      </dgm:t>
    </dgm:pt>
    <dgm:pt modelId="{C5C78AA6-E91A-3D41-9C83-49AD287079AA}">
      <dgm:prSet custT="1"/>
      <dgm:spPr/>
      <dgm:t>
        <a:bodyPr/>
        <a:lstStyle/>
        <a:p>
          <a:pPr algn="ctr" rtl="0">
            <a:buNone/>
          </a:pPr>
          <a:r>
            <a:rPr lang="en-US" sz="2200" dirty="0">
              <a:latin typeface="Calibri Light" panose="020F0302020204030204"/>
            </a:rPr>
            <a:t> </a:t>
          </a:r>
          <a:r>
            <a:rPr lang="en-US" sz="2200" dirty="0">
              <a:latin typeface="+mn-lt"/>
            </a:rPr>
            <a:t>The majority of drivers involved in fatal cycling collisions are male. Drivers between the ages of 36-55 years are more likely involved with fatal cyclist collisions.</a:t>
          </a:r>
        </a:p>
      </dgm:t>
    </dgm:pt>
    <dgm:pt modelId="{BD417638-FD20-1E4E-ABEE-519DB386D423}" type="parTrans" cxnId="{922F2CED-2364-0640-BD0C-6DED660943CD}">
      <dgm:prSet/>
      <dgm:spPr/>
      <dgm:t>
        <a:bodyPr/>
        <a:lstStyle/>
        <a:p>
          <a:endParaRPr lang="en-US"/>
        </a:p>
      </dgm:t>
    </dgm:pt>
    <dgm:pt modelId="{5F166FBB-321D-984F-B9E2-7635E05AFF4A}" type="sibTrans" cxnId="{922F2CED-2364-0640-BD0C-6DED660943CD}">
      <dgm:prSet/>
      <dgm:spPr/>
      <dgm:t>
        <a:bodyPr/>
        <a:lstStyle/>
        <a:p>
          <a:endParaRPr lang="en-US"/>
        </a:p>
      </dgm:t>
    </dgm:pt>
    <dgm:pt modelId="{89CE99D8-08E1-4310-8597-6D856604146D}">
      <dgm:prSet phldr="0" custT="1"/>
      <dgm:spPr>
        <a:solidFill>
          <a:schemeClr val="accent1"/>
        </a:solidFill>
      </dgm:spPr>
      <dgm:t>
        <a:bodyPr/>
        <a:lstStyle/>
        <a:p>
          <a:pPr rtl="0"/>
          <a:endParaRPr lang="en-US" sz="2000" b="1" i="0">
            <a:effectLst/>
            <a:latin typeface="+mn-lt"/>
          </a:endParaRPr>
        </a:p>
        <a:p>
          <a:pPr rtl="0"/>
          <a:r>
            <a:rPr lang="en-US" sz="2000" b="1" i="0" dirty="0">
              <a:effectLst/>
              <a:latin typeface="+mn-lt"/>
            </a:rPr>
            <a:t>Question 1</a:t>
          </a:r>
          <a:endParaRPr lang="en-CA" sz="2000" b="0" i="0" dirty="0">
            <a:effectLst/>
            <a:latin typeface="+mn-lt"/>
          </a:endParaRPr>
        </a:p>
        <a:p>
          <a:pPr rtl="0"/>
          <a:r>
            <a:rPr lang="en-CA" sz="2000" b="0" i="0" dirty="0">
              <a:effectLst/>
              <a:latin typeface="+mn-lt"/>
            </a:rPr>
            <a:t>What are characteristics of cyclists in fatal cycling collisions</a:t>
          </a:r>
          <a:r>
            <a:rPr lang="en-US" sz="2000" b="0" i="0" dirty="0">
              <a:effectLst/>
              <a:latin typeface="+mn-lt"/>
            </a:rPr>
            <a:t>?</a:t>
          </a:r>
          <a:endParaRPr lang="en-CA" sz="2000" dirty="0">
            <a:latin typeface="+mn-lt"/>
            <a:cs typeface="Times New Roman"/>
          </a:endParaRPr>
        </a:p>
        <a:p>
          <a:endParaRPr lang="en-US" sz="1900">
            <a:latin typeface="Calibri Light" panose="020F0302020204030204"/>
          </a:endParaRPr>
        </a:p>
      </dgm:t>
    </dgm:pt>
    <dgm:pt modelId="{F29B8BDB-F38E-43C1-A542-FF7A537FAF2E}" type="parTrans" cxnId="{A27F3EAD-2877-434C-9A4B-595B1EF3E9C9}">
      <dgm:prSet/>
      <dgm:spPr/>
      <dgm:t>
        <a:bodyPr/>
        <a:lstStyle/>
        <a:p>
          <a:endParaRPr lang="en-US"/>
        </a:p>
      </dgm:t>
    </dgm:pt>
    <dgm:pt modelId="{B787F798-EDBB-46A6-834D-53A275C6F1F1}" type="sibTrans" cxnId="{A27F3EAD-2877-434C-9A4B-595B1EF3E9C9}">
      <dgm:prSet/>
      <dgm:spPr/>
      <dgm:t>
        <a:bodyPr/>
        <a:lstStyle/>
        <a:p>
          <a:endParaRPr lang="en-US"/>
        </a:p>
      </dgm:t>
    </dgm:pt>
    <dgm:pt modelId="{A1DB98DD-4F76-604D-8BCE-EC8D92832F47}">
      <dgm:prSet phldr="0" custT="1"/>
      <dgm:spPr/>
      <dgm:t>
        <a:bodyPr/>
        <a:lstStyle/>
        <a:p>
          <a:pPr algn="ctr" rtl="0">
            <a:buNone/>
          </a:pPr>
          <a:r>
            <a:rPr lang="en-US" sz="2200" dirty="0">
              <a:latin typeface="+mn-lt"/>
            </a:rPr>
            <a:t>Most fatalities take place on a dry surface, in a single carriageway, with clear weather and ample daylight.</a:t>
          </a:r>
        </a:p>
      </dgm:t>
    </dgm:pt>
    <dgm:pt modelId="{7A9B0D1E-BD10-B745-8B17-BB0932BADF57}" type="parTrans" cxnId="{E7E743B7-52A6-174D-9893-4CDA306ADDD8}">
      <dgm:prSet/>
      <dgm:spPr/>
      <dgm:t>
        <a:bodyPr/>
        <a:lstStyle/>
        <a:p>
          <a:endParaRPr lang="en-US"/>
        </a:p>
      </dgm:t>
    </dgm:pt>
    <dgm:pt modelId="{699FC742-F32A-5445-9ACB-0A9F4A925D48}" type="sibTrans" cxnId="{E7E743B7-52A6-174D-9893-4CDA306ADDD8}">
      <dgm:prSet/>
      <dgm:spPr/>
      <dgm:t>
        <a:bodyPr/>
        <a:lstStyle/>
        <a:p>
          <a:endParaRPr lang="en-US"/>
        </a:p>
      </dgm:t>
    </dgm:pt>
    <dgm:pt modelId="{54689BFF-4B95-487B-A315-AB2BD7BC8815}">
      <dgm:prSet phldr="0" custT="1"/>
      <dgm:spPr/>
      <dgm:t>
        <a:bodyPr/>
        <a:lstStyle/>
        <a:p>
          <a:pPr algn="ctr"/>
          <a:endParaRPr lang="en-US" sz="2000" b="1">
            <a:latin typeface="+mn-lt"/>
          </a:endParaRPr>
        </a:p>
        <a:p>
          <a:pPr algn="ctr"/>
          <a:r>
            <a:rPr lang="en-US" sz="2000" b="1" dirty="0">
              <a:latin typeface="+mn-lt"/>
            </a:rPr>
            <a:t>Question 3</a:t>
          </a:r>
          <a:endParaRPr lang="en-US" sz="2000" b="0" i="0" dirty="0">
            <a:solidFill>
              <a:schemeClr val="bg1"/>
            </a:solidFill>
            <a:latin typeface="+mn-lt"/>
          </a:endParaRPr>
        </a:p>
        <a:p>
          <a:pPr algn="ctr" rtl="0"/>
          <a:r>
            <a:rPr lang="en-CA" sz="2000" b="0" dirty="0">
              <a:latin typeface="+mn-lt"/>
            </a:rPr>
            <a:t>What are external characteristics that influence fatal cycling collisions? </a:t>
          </a:r>
          <a:endParaRPr lang="en-CA" sz="2000" dirty="0">
            <a:latin typeface="+mn-lt"/>
          </a:endParaRPr>
        </a:p>
        <a:p>
          <a:pPr algn="ctr" rtl="0"/>
          <a:endParaRPr lang="en-US" b="0" dirty="0">
            <a:latin typeface="+mn-lt"/>
            <a:ea typeface="+mn-lt"/>
            <a:cs typeface="+mn-lt"/>
          </a:endParaRPr>
        </a:p>
      </dgm:t>
    </dgm:pt>
    <dgm:pt modelId="{BB360C21-B4AA-475B-9208-E8D5DDF2DC71}" type="parTrans" cxnId="{85501C0C-4685-49A5-83D9-0749FA7344CF}">
      <dgm:prSet/>
      <dgm:spPr/>
      <dgm:t>
        <a:bodyPr/>
        <a:lstStyle/>
        <a:p>
          <a:endParaRPr lang="en-US"/>
        </a:p>
      </dgm:t>
    </dgm:pt>
    <dgm:pt modelId="{4ED192AE-FEF3-4FB3-9E35-9DFD80D858C1}" type="sibTrans" cxnId="{85501C0C-4685-49A5-83D9-0749FA7344CF}">
      <dgm:prSet/>
      <dgm:spPr/>
      <dgm:t>
        <a:bodyPr/>
        <a:lstStyle/>
        <a:p>
          <a:endParaRPr lang="en-US"/>
        </a:p>
      </dgm:t>
    </dgm:pt>
    <dgm:pt modelId="{2673A5AB-B57C-4305-9580-DB3D7F06F745}">
      <dgm:prSet phldr="0" custT="1"/>
      <dgm:spPr/>
      <dgm:t>
        <a:bodyPr/>
        <a:lstStyle/>
        <a:p>
          <a:pPr algn="ctr" rtl="0"/>
          <a:endParaRPr lang="en-US" sz="2000" b="1">
            <a:latin typeface="Calibri Light" panose="020F0302020204030204"/>
          </a:endParaRPr>
        </a:p>
        <a:p>
          <a:pPr algn="ctr" rtl="0"/>
          <a:r>
            <a:rPr lang="en-US" sz="2000" b="1" dirty="0">
              <a:latin typeface="+mn-lt"/>
            </a:rPr>
            <a:t>Question 2</a:t>
          </a:r>
          <a:endParaRPr lang="en-US" sz="2000" i="0" dirty="0">
            <a:latin typeface="+mn-lt"/>
          </a:endParaRPr>
        </a:p>
        <a:p>
          <a:pPr algn="ctr" rtl="0"/>
          <a:r>
            <a:rPr lang="en-US" sz="2000" i="0" dirty="0">
              <a:latin typeface="+mn-lt"/>
            </a:rPr>
            <a:t>What are characteristics of other parties involved in fatal cycling collisions?</a:t>
          </a:r>
        </a:p>
        <a:p>
          <a:endParaRPr lang="en-US"/>
        </a:p>
      </dgm:t>
    </dgm:pt>
    <dgm:pt modelId="{0C2F0DF4-6746-40F5-AD60-727260037A85}" type="parTrans" cxnId="{736D49AD-3B79-4F72-8918-478101A8648D}">
      <dgm:prSet/>
      <dgm:spPr/>
      <dgm:t>
        <a:bodyPr/>
        <a:lstStyle/>
        <a:p>
          <a:endParaRPr lang="en-US"/>
        </a:p>
      </dgm:t>
    </dgm:pt>
    <dgm:pt modelId="{0F5C9EAB-B604-4542-9B18-87C1716F35EB}" type="sibTrans" cxnId="{736D49AD-3B79-4F72-8918-478101A8648D}">
      <dgm:prSet/>
      <dgm:spPr/>
      <dgm:t>
        <a:bodyPr/>
        <a:lstStyle/>
        <a:p>
          <a:endParaRPr lang="en-US"/>
        </a:p>
      </dgm:t>
    </dgm:pt>
    <dgm:pt modelId="{6A015481-7352-0149-B0BC-45E281030539}">
      <dgm:prSet custT="1"/>
      <dgm:spPr/>
      <dgm:t>
        <a:bodyPr/>
        <a:lstStyle/>
        <a:p>
          <a:pPr algn="ctr" rtl="0">
            <a:buNone/>
          </a:pPr>
          <a:endParaRPr lang="en-US" sz="2200">
            <a:latin typeface="+mn-lt"/>
          </a:endParaRPr>
        </a:p>
      </dgm:t>
    </dgm:pt>
    <dgm:pt modelId="{1A100166-BE84-4645-9033-7DB92E5BA501}" type="parTrans" cxnId="{99094425-DE10-4D35-A0BD-BB4E3E56C1AF}">
      <dgm:prSet/>
      <dgm:spPr/>
    </dgm:pt>
    <dgm:pt modelId="{165A9327-2C06-FB47-8409-5713EE945D9E}" type="sibTrans" cxnId="{99094425-DE10-4D35-A0BD-BB4E3E56C1AF}">
      <dgm:prSet/>
      <dgm:spPr/>
    </dgm:pt>
    <dgm:pt modelId="{07B03307-9F3C-8D48-B8F0-A83E0C13328D}" type="pres">
      <dgm:prSet presAssocID="{3A25605A-BED4-0645-8A86-A6CF223D27F4}" presName="Name0" presStyleCnt="0">
        <dgm:presLayoutVars>
          <dgm:dir/>
          <dgm:animLvl val="lvl"/>
          <dgm:resizeHandles/>
        </dgm:presLayoutVars>
      </dgm:prSet>
      <dgm:spPr/>
    </dgm:pt>
    <dgm:pt modelId="{8EFBDAC1-F2D4-4F56-9E84-29C69E9D3491}" type="pres">
      <dgm:prSet presAssocID="{89CE99D8-08E1-4310-8597-6D856604146D}" presName="linNode" presStyleCnt="0"/>
      <dgm:spPr/>
    </dgm:pt>
    <dgm:pt modelId="{3EAE24C5-16E7-423D-B8FA-35D20A29BF1B}" type="pres">
      <dgm:prSet presAssocID="{89CE99D8-08E1-4310-8597-6D856604146D}" presName="parentShp" presStyleLbl="node1" presStyleIdx="0" presStyleCnt="3">
        <dgm:presLayoutVars>
          <dgm:bulletEnabled val="1"/>
        </dgm:presLayoutVars>
      </dgm:prSet>
      <dgm:spPr/>
    </dgm:pt>
    <dgm:pt modelId="{034F5CD6-4F1E-476A-92B1-166E9CC45F48}" type="pres">
      <dgm:prSet presAssocID="{89CE99D8-08E1-4310-8597-6D856604146D}" presName="childShp" presStyleLbl="bgAccFollowNode1" presStyleIdx="0" presStyleCnt="3">
        <dgm:presLayoutVars>
          <dgm:bulletEnabled val="1"/>
        </dgm:presLayoutVars>
      </dgm:prSet>
      <dgm:spPr/>
    </dgm:pt>
    <dgm:pt modelId="{C8B1EBAA-850F-43C6-BFA5-7851E97CA4E1}" type="pres">
      <dgm:prSet presAssocID="{B787F798-EDBB-46A6-834D-53A275C6F1F1}" presName="spacing" presStyleCnt="0"/>
      <dgm:spPr/>
    </dgm:pt>
    <dgm:pt modelId="{022F3836-7432-4A39-9242-CCBCDF8D457B}" type="pres">
      <dgm:prSet presAssocID="{2673A5AB-B57C-4305-9580-DB3D7F06F745}" presName="linNode" presStyleCnt="0"/>
      <dgm:spPr/>
    </dgm:pt>
    <dgm:pt modelId="{51B8705A-57FF-47AC-8FCC-AD3119536E0B}" type="pres">
      <dgm:prSet presAssocID="{2673A5AB-B57C-4305-9580-DB3D7F06F745}" presName="parentShp" presStyleLbl="node1" presStyleIdx="1" presStyleCnt="3">
        <dgm:presLayoutVars>
          <dgm:bulletEnabled val="1"/>
        </dgm:presLayoutVars>
      </dgm:prSet>
      <dgm:spPr/>
    </dgm:pt>
    <dgm:pt modelId="{7759955F-3A82-4199-8588-5BBB43B0A877}" type="pres">
      <dgm:prSet presAssocID="{2673A5AB-B57C-4305-9580-DB3D7F06F745}" presName="childShp" presStyleLbl="bgAccFollowNode1" presStyleIdx="1" presStyleCnt="3">
        <dgm:presLayoutVars>
          <dgm:bulletEnabled val="1"/>
        </dgm:presLayoutVars>
      </dgm:prSet>
      <dgm:spPr/>
    </dgm:pt>
    <dgm:pt modelId="{2DBC9E21-37D7-4F7B-A6E6-FC10951F2317}" type="pres">
      <dgm:prSet presAssocID="{0F5C9EAB-B604-4542-9B18-87C1716F35EB}" presName="spacing" presStyleCnt="0"/>
      <dgm:spPr/>
    </dgm:pt>
    <dgm:pt modelId="{66ABA7C9-5D4B-4D32-AC25-720A4846F9EB}" type="pres">
      <dgm:prSet presAssocID="{54689BFF-4B95-487B-A315-AB2BD7BC8815}" presName="linNode" presStyleCnt="0"/>
      <dgm:spPr/>
    </dgm:pt>
    <dgm:pt modelId="{4FE72993-7BB2-4266-B64F-3B7F37D50515}" type="pres">
      <dgm:prSet presAssocID="{54689BFF-4B95-487B-A315-AB2BD7BC8815}" presName="parentShp" presStyleLbl="node1" presStyleIdx="2" presStyleCnt="3">
        <dgm:presLayoutVars>
          <dgm:bulletEnabled val="1"/>
        </dgm:presLayoutVars>
      </dgm:prSet>
      <dgm:spPr/>
    </dgm:pt>
    <dgm:pt modelId="{F2BF25CC-3E35-4B07-ADFD-710DD9059169}" type="pres">
      <dgm:prSet presAssocID="{54689BFF-4B95-487B-A315-AB2BD7BC8815}" presName="childShp" presStyleLbl="bgAccFollowNode1" presStyleIdx="2" presStyleCnt="3">
        <dgm:presLayoutVars>
          <dgm:bulletEnabled val="1"/>
        </dgm:presLayoutVars>
      </dgm:prSet>
      <dgm:spPr/>
    </dgm:pt>
  </dgm:ptLst>
  <dgm:cxnLst>
    <dgm:cxn modelId="{85501C0C-4685-49A5-83D9-0749FA7344CF}" srcId="{3A25605A-BED4-0645-8A86-A6CF223D27F4}" destId="{54689BFF-4B95-487B-A315-AB2BD7BC8815}" srcOrd="2" destOrd="0" parTransId="{BB360C21-B4AA-475B-9208-E8D5DDF2DC71}" sibTransId="{4ED192AE-FEF3-4FB3-9E35-9DFD80D858C1}"/>
    <dgm:cxn modelId="{84C81E25-E0B2-C746-AC77-74AA6DEF5C8B}" type="presOf" srcId="{3A25605A-BED4-0645-8A86-A6CF223D27F4}" destId="{07B03307-9F3C-8D48-B8F0-A83E0C13328D}" srcOrd="0" destOrd="0" presId="urn:microsoft.com/office/officeart/2005/8/layout/vList6"/>
    <dgm:cxn modelId="{99094425-DE10-4D35-A0BD-BB4E3E56C1AF}" srcId="{54689BFF-4B95-487B-A315-AB2BD7BC8815}" destId="{6A015481-7352-0149-B0BC-45E281030539}" srcOrd="0" destOrd="0" parTransId="{1A100166-BE84-4645-9033-7DB92E5BA501}" sibTransId="{165A9327-2C06-FB47-8409-5713EE945D9E}"/>
    <dgm:cxn modelId="{BD2C0E43-D701-407F-B297-C6FEF45F951A}" type="presOf" srcId="{6A015481-7352-0149-B0BC-45E281030539}" destId="{F2BF25CC-3E35-4B07-ADFD-710DD9059169}" srcOrd="0" destOrd="0" presId="urn:microsoft.com/office/officeart/2005/8/layout/vList6"/>
    <dgm:cxn modelId="{1AE66F45-606E-4608-8CE2-53B9EB80C4CB}" type="presOf" srcId="{A1DB98DD-4F76-604D-8BCE-EC8D92832F47}" destId="{F2BF25CC-3E35-4B07-ADFD-710DD9059169}" srcOrd="0" destOrd="1" presId="urn:microsoft.com/office/officeart/2005/8/layout/vList6"/>
    <dgm:cxn modelId="{9D261046-5ABC-42A9-BC19-F346C4D19513}" type="presOf" srcId="{89CE99D8-08E1-4310-8597-6D856604146D}" destId="{3EAE24C5-16E7-423D-B8FA-35D20A29BF1B}" srcOrd="0" destOrd="0" presId="urn:microsoft.com/office/officeart/2005/8/layout/vList6"/>
    <dgm:cxn modelId="{31D73A50-7071-45C6-BE96-FF44B9B241C1}" type="presOf" srcId="{54689BFF-4B95-487B-A315-AB2BD7BC8815}" destId="{4FE72993-7BB2-4266-B64F-3B7F37D50515}" srcOrd="0" destOrd="0" presId="urn:microsoft.com/office/officeart/2005/8/layout/vList6"/>
    <dgm:cxn modelId="{C4F3CE94-C621-4F7F-A63D-38C0944923EC}" type="presOf" srcId="{2673A5AB-B57C-4305-9580-DB3D7F06F745}" destId="{51B8705A-57FF-47AC-8FCC-AD3119536E0B}" srcOrd="0" destOrd="0" presId="urn:microsoft.com/office/officeart/2005/8/layout/vList6"/>
    <dgm:cxn modelId="{449527AA-BAF1-4D3A-8222-B73D16B99243}" type="presOf" srcId="{C5C78AA6-E91A-3D41-9C83-49AD287079AA}" destId="{7759955F-3A82-4199-8588-5BBB43B0A877}" srcOrd="0" destOrd="0" presId="urn:microsoft.com/office/officeart/2005/8/layout/vList6"/>
    <dgm:cxn modelId="{A27F3EAD-2877-434C-9A4B-595B1EF3E9C9}" srcId="{3A25605A-BED4-0645-8A86-A6CF223D27F4}" destId="{89CE99D8-08E1-4310-8597-6D856604146D}" srcOrd="0" destOrd="0" parTransId="{F29B8BDB-F38E-43C1-A542-FF7A537FAF2E}" sibTransId="{B787F798-EDBB-46A6-834D-53A275C6F1F1}"/>
    <dgm:cxn modelId="{736D49AD-3B79-4F72-8918-478101A8648D}" srcId="{3A25605A-BED4-0645-8A86-A6CF223D27F4}" destId="{2673A5AB-B57C-4305-9580-DB3D7F06F745}" srcOrd="1" destOrd="0" parTransId="{0C2F0DF4-6746-40F5-AD60-727260037A85}" sibTransId="{0F5C9EAB-B604-4542-9B18-87C1716F35EB}"/>
    <dgm:cxn modelId="{E7E743B7-52A6-174D-9893-4CDA306ADDD8}" srcId="{54689BFF-4B95-487B-A315-AB2BD7BC8815}" destId="{A1DB98DD-4F76-604D-8BCE-EC8D92832F47}" srcOrd="1" destOrd="0" parTransId="{7A9B0D1E-BD10-B745-8B17-BB0932BADF57}" sibTransId="{699FC742-F32A-5445-9ACB-0A9F4A925D48}"/>
    <dgm:cxn modelId="{107894B8-1375-0040-BFE7-64B89B99070A}" srcId="{89CE99D8-08E1-4310-8597-6D856604146D}" destId="{AA2E7EF8-BE99-B34D-8AAB-A0647388C3E0}" srcOrd="0" destOrd="0" parTransId="{FE54136F-3367-2B40-AEEF-26208AEE033F}" sibTransId="{BEA5D560-CCEF-6C4B-AD11-0B5B9A7BB87F}"/>
    <dgm:cxn modelId="{922F2CED-2364-0640-BD0C-6DED660943CD}" srcId="{2673A5AB-B57C-4305-9580-DB3D7F06F745}" destId="{C5C78AA6-E91A-3D41-9C83-49AD287079AA}" srcOrd="0" destOrd="0" parTransId="{BD417638-FD20-1E4E-ABEE-519DB386D423}" sibTransId="{5F166FBB-321D-984F-B9E2-7635E05AFF4A}"/>
    <dgm:cxn modelId="{069BD4EE-A4EA-4855-AAC9-1EEB628E4EBC}" type="presOf" srcId="{AA2E7EF8-BE99-B34D-8AAB-A0647388C3E0}" destId="{034F5CD6-4F1E-476A-92B1-166E9CC45F48}" srcOrd="0" destOrd="0" presId="urn:microsoft.com/office/officeart/2005/8/layout/vList6"/>
    <dgm:cxn modelId="{B704F39D-4855-4E9E-94A6-BA7963EEB612}" type="presParOf" srcId="{07B03307-9F3C-8D48-B8F0-A83E0C13328D}" destId="{8EFBDAC1-F2D4-4F56-9E84-29C69E9D3491}" srcOrd="0" destOrd="0" presId="urn:microsoft.com/office/officeart/2005/8/layout/vList6"/>
    <dgm:cxn modelId="{F1E4D448-7B3B-49D7-9263-F345AEC0B245}" type="presParOf" srcId="{8EFBDAC1-F2D4-4F56-9E84-29C69E9D3491}" destId="{3EAE24C5-16E7-423D-B8FA-35D20A29BF1B}" srcOrd="0" destOrd="0" presId="urn:microsoft.com/office/officeart/2005/8/layout/vList6"/>
    <dgm:cxn modelId="{CE2349EF-7FF6-4768-B58C-961EB049A87F}" type="presParOf" srcId="{8EFBDAC1-F2D4-4F56-9E84-29C69E9D3491}" destId="{034F5CD6-4F1E-476A-92B1-166E9CC45F48}" srcOrd="1" destOrd="0" presId="urn:microsoft.com/office/officeart/2005/8/layout/vList6"/>
    <dgm:cxn modelId="{0EE864BF-FCFB-4E91-ABB9-F7BE4580AEC2}" type="presParOf" srcId="{07B03307-9F3C-8D48-B8F0-A83E0C13328D}" destId="{C8B1EBAA-850F-43C6-BFA5-7851E97CA4E1}" srcOrd="1" destOrd="0" presId="urn:microsoft.com/office/officeart/2005/8/layout/vList6"/>
    <dgm:cxn modelId="{8887E892-AAA6-4034-B78A-8D824B57BB90}" type="presParOf" srcId="{07B03307-9F3C-8D48-B8F0-A83E0C13328D}" destId="{022F3836-7432-4A39-9242-CCBCDF8D457B}" srcOrd="2" destOrd="0" presId="urn:microsoft.com/office/officeart/2005/8/layout/vList6"/>
    <dgm:cxn modelId="{92DC393B-A07B-4A21-A9E6-90EB0A0897F2}" type="presParOf" srcId="{022F3836-7432-4A39-9242-CCBCDF8D457B}" destId="{51B8705A-57FF-47AC-8FCC-AD3119536E0B}" srcOrd="0" destOrd="0" presId="urn:microsoft.com/office/officeart/2005/8/layout/vList6"/>
    <dgm:cxn modelId="{C09B0C11-8AA2-4C74-9F4D-02D00D39BA10}" type="presParOf" srcId="{022F3836-7432-4A39-9242-CCBCDF8D457B}" destId="{7759955F-3A82-4199-8588-5BBB43B0A877}" srcOrd="1" destOrd="0" presId="urn:microsoft.com/office/officeart/2005/8/layout/vList6"/>
    <dgm:cxn modelId="{DBA16664-155B-4E97-91CC-65412EA4BFC4}" type="presParOf" srcId="{07B03307-9F3C-8D48-B8F0-A83E0C13328D}" destId="{2DBC9E21-37D7-4F7B-A6E6-FC10951F2317}" srcOrd="3" destOrd="0" presId="urn:microsoft.com/office/officeart/2005/8/layout/vList6"/>
    <dgm:cxn modelId="{60FEB706-66C2-4540-AAAA-4B5FDA631EA0}" type="presParOf" srcId="{07B03307-9F3C-8D48-B8F0-A83E0C13328D}" destId="{66ABA7C9-5D4B-4D32-AC25-720A4846F9EB}" srcOrd="4" destOrd="0" presId="urn:microsoft.com/office/officeart/2005/8/layout/vList6"/>
    <dgm:cxn modelId="{685D8399-942B-4642-9DAA-A108DEA00F98}" type="presParOf" srcId="{66ABA7C9-5D4B-4D32-AC25-720A4846F9EB}" destId="{4FE72993-7BB2-4266-B64F-3B7F37D50515}" srcOrd="0" destOrd="0" presId="urn:microsoft.com/office/officeart/2005/8/layout/vList6"/>
    <dgm:cxn modelId="{65244D00-17F5-48C8-BC04-0A5BB68853ED}" type="presParOf" srcId="{66ABA7C9-5D4B-4D32-AC25-720A4846F9EB}" destId="{F2BF25CC-3E35-4B07-ADFD-710DD9059169}"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A4BB-A240-9342-BD94-E4CB9F4C0A02}">
      <dsp:nvSpPr>
        <dsp:cNvPr id="0" name=""/>
        <dsp:cNvSpPr/>
      </dsp:nvSpPr>
      <dsp:spPr>
        <a:xfrm>
          <a:off x="0" y="1908"/>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5B0CA-8303-004E-91F5-F274062B2C26}">
      <dsp:nvSpPr>
        <dsp:cNvPr id="0" name=""/>
        <dsp:cNvSpPr/>
      </dsp:nvSpPr>
      <dsp:spPr>
        <a:xfrm>
          <a:off x="0" y="1908"/>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rtl="0">
            <a:lnSpc>
              <a:spcPct val="90000"/>
            </a:lnSpc>
            <a:spcBef>
              <a:spcPct val="0"/>
            </a:spcBef>
            <a:spcAft>
              <a:spcPct val="35000"/>
            </a:spcAft>
            <a:buNone/>
          </a:pPr>
          <a:r>
            <a:rPr lang="en-US" sz="3000" kern="1200"/>
            <a:t>Introduction</a:t>
          </a:r>
        </a:p>
      </dsp:txBody>
      <dsp:txXfrm>
        <a:off x="0" y="1908"/>
        <a:ext cx="4454423" cy="650794"/>
      </dsp:txXfrm>
    </dsp:sp>
    <dsp:sp modelId="{6A60075A-E028-1341-BF65-8B325B83E30D}">
      <dsp:nvSpPr>
        <dsp:cNvPr id="0" name=""/>
        <dsp:cNvSpPr/>
      </dsp:nvSpPr>
      <dsp:spPr>
        <a:xfrm>
          <a:off x="0" y="652703"/>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8745C-FD1F-CE45-B079-4AB39825BC1A}">
      <dsp:nvSpPr>
        <dsp:cNvPr id="0" name=""/>
        <dsp:cNvSpPr/>
      </dsp:nvSpPr>
      <dsp:spPr>
        <a:xfrm>
          <a:off x="0" y="652703"/>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rtl="0">
            <a:lnSpc>
              <a:spcPct val="90000"/>
            </a:lnSpc>
            <a:spcBef>
              <a:spcPct val="0"/>
            </a:spcBef>
            <a:spcAft>
              <a:spcPct val="35000"/>
            </a:spcAft>
            <a:buNone/>
          </a:pPr>
          <a:r>
            <a:rPr lang="en-US" sz="3000" kern="1200">
              <a:latin typeface="+mn-lt"/>
            </a:rPr>
            <a:t>Assumptions &amp; Questions</a:t>
          </a:r>
        </a:p>
      </dsp:txBody>
      <dsp:txXfrm>
        <a:off x="0" y="652703"/>
        <a:ext cx="4454423" cy="650794"/>
      </dsp:txXfrm>
    </dsp:sp>
    <dsp:sp modelId="{97A0FD05-52C5-E244-9877-F624759F718A}">
      <dsp:nvSpPr>
        <dsp:cNvPr id="0" name=""/>
        <dsp:cNvSpPr/>
      </dsp:nvSpPr>
      <dsp:spPr>
        <a:xfrm>
          <a:off x="0" y="1303497"/>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269EEA-0054-D642-B73C-94342430217E}">
      <dsp:nvSpPr>
        <dsp:cNvPr id="0" name=""/>
        <dsp:cNvSpPr/>
      </dsp:nvSpPr>
      <dsp:spPr>
        <a:xfrm>
          <a:off x="0" y="1303497"/>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a:t>Analysis</a:t>
          </a:r>
        </a:p>
      </dsp:txBody>
      <dsp:txXfrm>
        <a:off x="0" y="1303497"/>
        <a:ext cx="4454423" cy="650794"/>
      </dsp:txXfrm>
    </dsp:sp>
    <dsp:sp modelId="{E9578915-94FF-424D-8E80-91F502F4B3D8}">
      <dsp:nvSpPr>
        <dsp:cNvPr id="0" name=""/>
        <dsp:cNvSpPr/>
      </dsp:nvSpPr>
      <dsp:spPr>
        <a:xfrm>
          <a:off x="0" y="1954292"/>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E98997-EF64-4AE7-BBF9-4009656345E2}">
      <dsp:nvSpPr>
        <dsp:cNvPr id="0" name=""/>
        <dsp:cNvSpPr/>
      </dsp:nvSpPr>
      <dsp:spPr>
        <a:xfrm>
          <a:off x="0" y="1954292"/>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a:t>Summary</a:t>
          </a:r>
          <a:endParaRPr lang="en-US" sz="3000" kern="1200">
            <a:latin typeface="Calibri Light" panose="020F0302020204030204"/>
          </a:endParaRPr>
        </a:p>
      </dsp:txBody>
      <dsp:txXfrm>
        <a:off x="0" y="1954292"/>
        <a:ext cx="4454423" cy="650794"/>
      </dsp:txXfrm>
    </dsp:sp>
    <dsp:sp modelId="{B2062C01-60A3-9F4C-A1A5-D6BCCFDEABAE}">
      <dsp:nvSpPr>
        <dsp:cNvPr id="0" name=""/>
        <dsp:cNvSpPr/>
      </dsp:nvSpPr>
      <dsp:spPr>
        <a:xfrm>
          <a:off x="0" y="2605087"/>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89DB2-4E75-1C48-88ED-8C30B3F1B241}">
      <dsp:nvSpPr>
        <dsp:cNvPr id="0" name=""/>
        <dsp:cNvSpPr/>
      </dsp:nvSpPr>
      <dsp:spPr>
        <a:xfrm>
          <a:off x="0" y="2605087"/>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a:t>Next </a:t>
          </a:r>
          <a:r>
            <a:rPr lang="en-US" sz="3000" kern="1200">
              <a:latin typeface="+mn-lt"/>
            </a:rPr>
            <a:t>Steps</a:t>
          </a:r>
        </a:p>
      </dsp:txBody>
      <dsp:txXfrm>
        <a:off x="0" y="2605087"/>
        <a:ext cx="4454423" cy="650794"/>
      </dsp:txXfrm>
    </dsp:sp>
    <dsp:sp modelId="{83BE4466-CACA-E342-9945-F0820802BAF0}">
      <dsp:nvSpPr>
        <dsp:cNvPr id="0" name=""/>
        <dsp:cNvSpPr/>
      </dsp:nvSpPr>
      <dsp:spPr>
        <a:xfrm>
          <a:off x="0" y="3255881"/>
          <a:ext cx="4454423"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FA98A-309F-BC49-A729-CA52E296938A}">
      <dsp:nvSpPr>
        <dsp:cNvPr id="0" name=""/>
        <dsp:cNvSpPr/>
      </dsp:nvSpPr>
      <dsp:spPr>
        <a:xfrm>
          <a:off x="0" y="3255881"/>
          <a:ext cx="4454423" cy="65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kern="1200"/>
            <a:t>References</a:t>
          </a:r>
        </a:p>
      </dsp:txBody>
      <dsp:txXfrm>
        <a:off x="0" y="3255881"/>
        <a:ext cx="4454423" cy="6507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692B2-2D50-3C4E-B9F4-B0C649F98842}">
      <dsp:nvSpPr>
        <dsp:cNvPr id="0" name=""/>
        <dsp:cNvSpPr/>
      </dsp:nvSpPr>
      <dsp:spPr>
        <a:xfrm>
          <a:off x="1800" y="2124"/>
          <a:ext cx="3687336" cy="4347088"/>
        </a:xfrm>
        <a:prstGeom prst="roundRect">
          <a:avLst/>
        </a:prstGeom>
        <a:solidFill>
          <a:schemeClr val="accent5"/>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l" defTabSz="1155700">
            <a:lnSpc>
              <a:spcPct val="100000"/>
            </a:lnSpc>
            <a:spcBef>
              <a:spcPct val="0"/>
            </a:spcBef>
            <a:spcAft>
              <a:spcPct val="35000"/>
            </a:spcAft>
            <a:buNone/>
          </a:pPr>
          <a:endParaRPr lang="en-CA" sz="2600" kern="1200">
            <a:ea typeface="Rockwell" panose="02060603020205020403" pitchFamily="18" charset="77"/>
            <a:cs typeface="Times New Roman" panose="02020603050405020304" pitchFamily="18" charset="0"/>
          </a:endParaRPr>
        </a:p>
        <a:p>
          <a:pPr marL="0" lvl="0" indent="0" algn="l" defTabSz="1155700">
            <a:lnSpc>
              <a:spcPct val="100000"/>
            </a:lnSpc>
            <a:spcBef>
              <a:spcPct val="0"/>
            </a:spcBef>
            <a:spcAft>
              <a:spcPct val="35000"/>
            </a:spcAft>
            <a:buNone/>
          </a:pPr>
          <a:endParaRPr lang="en-CA" sz="2600" kern="1200">
            <a:ea typeface="Rockwell" panose="02060603020205020403" pitchFamily="18" charset="77"/>
            <a:cs typeface="Times New Roman" panose="02020603050405020304" pitchFamily="18" charset="0"/>
          </a:endParaRPr>
        </a:p>
        <a:p>
          <a:pPr marL="0" lvl="0" indent="0" algn="ctr" defTabSz="1155700">
            <a:lnSpc>
              <a:spcPct val="100000"/>
            </a:lnSpc>
            <a:spcBef>
              <a:spcPct val="0"/>
            </a:spcBef>
            <a:spcAft>
              <a:spcPct val="35000"/>
            </a:spcAft>
            <a:buNone/>
          </a:pPr>
          <a:r>
            <a:rPr lang="en-CA" sz="2600" kern="1200">
              <a:ea typeface="Rockwell" panose="02060603020205020403" pitchFamily="18" charset="77"/>
              <a:cs typeface="Times New Roman" panose="02020603050405020304" pitchFamily="18" charset="0"/>
            </a:rPr>
            <a:t>Identify the </a:t>
          </a:r>
          <a:r>
            <a:rPr lang="en-CA" sz="2600" kern="1200">
              <a:effectLst/>
              <a:ea typeface="Rockwell" panose="02060603020205020403" pitchFamily="18" charset="77"/>
              <a:cs typeface="Times New Roman" panose="02020603050405020304" pitchFamily="18" charset="0"/>
            </a:rPr>
            <a:t>characteristics and conditions</a:t>
          </a:r>
          <a:r>
            <a:rPr lang="en-CA" sz="2600" b="1" kern="1200">
              <a:effectLst/>
              <a:ea typeface="Rockwell" panose="02060603020205020403" pitchFamily="18" charset="77"/>
              <a:cs typeface="Times New Roman" panose="02020603050405020304" pitchFamily="18" charset="0"/>
            </a:rPr>
            <a:t> </a:t>
          </a:r>
          <a:r>
            <a:rPr lang="en-CA" sz="2600" kern="1200">
              <a:effectLst/>
              <a:ea typeface="Rockwell" panose="02060603020205020403" pitchFamily="18" charset="77"/>
              <a:cs typeface="Times New Roman" panose="02020603050405020304" pitchFamily="18" charset="0"/>
            </a:rPr>
            <a:t>that may impact cycling safety</a:t>
          </a:r>
        </a:p>
        <a:p>
          <a:pPr marL="0" lvl="0" indent="0" algn="l" defTabSz="1155700">
            <a:lnSpc>
              <a:spcPct val="100000"/>
            </a:lnSpc>
            <a:spcBef>
              <a:spcPct val="0"/>
            </a:spcBef>
            <a:spcAft>
              <a:spcPct val="35000"/>
            </a:spcAft>
            <a:buNone/>
          </a:pPr>
          <a:endParaRPr lang="en-CA" sz="2600" kern="1200">
            <a:effectLst/>
            <a:ea typeface="Rockwell" panose="02060603020205020403" pitchFamily="18" charset="77"/>
            <a:cs typeface="Times New Roman" panose="02020603050405020304" pitchFamily="18" charset="0"/>
          </a:endParaRPr>
        </a:p>
        <a:p>
          <a:pPr marL="0" lvl="0" indent="0" algn="l" defTabSz="1155700">
            <a:lnSpc>
              <a:spcPct val="100000"/>
            </a:lnSpc>
            <a:spcBef>
              <a:spcPct val="0"/>
            </a:spcBef>
            <a:spcAft>
              <a:spcPct val="35000"/>
            </a:spcAft>
            <a:buNone/>
          </a:pPr>
          <a:endParaRPr lang="en-CA" sz="2600" kern="1200">
            <a:effectLst/>
            <a:ea typeface="Rockwell" panose="02060603020205020403" pitchFamily="18" charset="77"/>
            <a:cs typeface="Times New Roman" panose="02020603050405020304" pitchFamily="18" charset="0"/>
          </a:endParaRPr>
        </a:p>
        <a:p>
          <a:pPr marL="0" lvl="0" indent="0" algn="l" defTabSz="1155700">
            <a:lnSpc>
              <a:spcPct val="100000"/>
            </a:lnSpc>
            <a:spcBef>
              <a:spcPct val="0"/>
            </a:spcBef>
            <a:spcAft>
              <a:spcPct val="35000"/>
            </a:spcAft>
            <a:buNone/>
          </a:pPr>
          <a:endParaRPr lang="en-CA" sz="2600" kern="1200">
            <a:effectLst/>
            <a:ea typeface="Rockwell" panose="02060603020205020403" pitchFamily="18" charset="77"/>
            <a:cs typeface="Times New Roman" panose="02020603050405020304" pitchFamily="18" charset="0"/>
          </a:endParaRPr>
        </a:p>
      </dsp:txBody>
      <dsp:txXfrm>
        <a:off x="181801" y="182125"/>
        <a:ext cx="3327334" cy="3987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4862C-6310-3642-A4C6-68BF36E78F4D}">
      <dsp:nvSpPr>
        <dsp:cNvPr id="0" name=""/>
        <dsp:cNvSpPr/>
      </dsp:nvSpPr>
      <dsp:spPr>
        <a:xfrm rot="5400000">
          <a:off x="5661779" y="-3589365"/>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100000"/>
            </a:lnSpc>
            <a:spcBef>
              <a:spcPct val="0"/>
            </a:spcBef>
            <a:spcAft>
              <a:spcPct val="15000"/>
            </a:spcAft>
            <a:buNone/>
          </a:pPr>
          <a:r>
            <a:rPr lang="en-US" sz="2600" i="0" kern="1200" dirty="0">
              <a:effectLst/>
            </a:rPr>
            <a:t>Cyclists involved in </a:t>
          </a:r>
          <a:r>
            <a:rPr lang="en-US" sz="2600" b="1" i="0" kern="1200" dirty="0">
              <a:effectLst/>
              <a:latin typeface="Calibri Light" panose="020F0302020204030204"/>
            </a:rPr>
            <a:t>fatal collisions</a:t>
          </a:r>
          <a:r>
            <a:rPr lang="en-US" sz="2600" i="0" kern="1200" dirty="0">
              <a:effectLst/>
            </a:rPr>
            <a:t> occurred at a higher rate in males between the ages of 20-30 years.</a:t>
          </a:r>
          <a:endParaRPr lang="en-US" sz="2600" i="0" kern="1200" dirty="0">
            <a:solidFill>
              <a:schemeClr val="tx1"/>
            </a:solidFill>
          </a:endParaRPr>
        </a:p>
      </dsp:txBody>
      <dsp:txXfrm rot="-5400000">
        <a:off x="1930061" y="197116"/>
        <a:ext cx="8530503" cy="1012303"/>
      </dsp:txXfrm>
    </dsp:sp>
    <dsp:sp modelId="{E7E67174-921A-5842-A55D-8F10B4C2A8C0}">
      <dsp:nvSpPr>
        <dsp:cNvPr id="0" name=""/>
        <dsp:cNvSpPr/>
      </dsp:nvSpPr>
      <dsp:spPr>
        <a:xfrm flipH="1">
          <a:off x="273" y="2124"/>
          <a:ext cx="1929787" cy="1402286"/>
        </a:xfrm>
        <a:prstGeom prst="roundRect">
          <a:avLst/>
        </a:prstGeom>
        <a:solidFill>
          <a:schemeClr val="accent1">
            <a:lumMod val="60000"/>
            <a:lumOff val="4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i="0" kern="1200" dirty="0">
              <a:solidFill>
                <a:schemeClr val="bg1"/>
              </a:solidFill>
            </a:rPr>
            <a:t>1</a:t>
          </a:r>
        </a:p>
      </dsp:txBody>
      <dsp:txXfrm>
        <a:off x="68727" y="70578"/>
        <a:ext cx="1792879" cy="1265378"/>
      </dsp:txXfrm>
    </dsp:sp>
    <dsp:sp modelId="{CB914731-513D-3740-8558-0F6C2F9058C3}">
      <dsp:nvSpPr>
        <dsp:cNvPr id="0" name=""/>
        <dsp:cNvSpPr/>
      </dsp:nvSpPr>
      <dsp:spPr>
        <a:xfrm rot="5400000">
          <a:off x="5661779" y="-2116964"/>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None/>
          </a:pPr>
          <a:r>
            <a:rPr lang="en-US" sz="2600" i="0" kern="1200" dirty="0">
              <a:effectLst/>
            </a:rPr>
            <a:t>Other parties involved in </a:t>
          </a:r>
          <a:r>
            <a:rPr lang="en-US" sz="2600" b="1" i="0" kern="1200" dirty="0">
              <a:effectLst/>
              <a:latin typeface="Calibri Light" panose="020F0302020204030204"/>
            </a:rPr>
            <a:t>fatal collisions</a:t>
          </a:r>
          <a:r>
            <a:rPr lang="en-US" sz="2600" b="1" i="0" kern="1200" dirty="0">
              <a:effectLst/>
            </a:rPr>
            <a:t> </a:t>
          </a:r>
          <a:r>
            <a:rPr lang="en-US" sz="2600" i="0" kern="1200" dirty="0">
              <a:effectLst/>
            </a:rPr>
            <a:t>occurred at a higher rate in females between the ages of 40-50 years.</a:t>
          </a:r>
          <a:endParaRPr lang="en-US" sz="2600" i="0" kern="1200" dirty="0">
            <a:solidFill>
              <a:schemeClr val="tx1"/>
            </a:solidFill>
            <a:cs typeface="Times New Roman"/>
          </a:endParaRPr>
        </a:p>
      </dsp:txBody>
      <dsp:txXfrm rot="-5400000">
        <a:off x="1930061" y="1669517"/>
        <a:ext cx="8530503" cy="1012303"/>
      </dsp:txXfrm>
    </dsp:sp>
    <dsp:sp modelId="{1E922461-A020-974D-876D-DE314D40CEF2}">
      <dsp:nvSpPr>
        <dsp:cNvPr id="0" name=""/>
        <dsp:cNvSpPr/>
      </dsp:nvSpPr>
      <dsp:spPr>
        <a:xfrm flipH="1">
          <a:off x="273" y="1474525"/>
          <a:ext cx="1929787" cy="1402286"/>
        </a:xfrm>
        <a:prstGeom prst="roundRect">
          <a:avLst/>
        </a:prstGeom>
        <a:solidFill>
          <a:schemeClr val="accent1">
            <a:lumMod val="75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dirty="0"/>
            <a:t>2</a:t>
          </a:r>
          <a:endParaRPr lang="en-US" sz="6500" i="0" kern="1200" dirty="0">
            <a:solidFill>
              <a:schemeClr val="bg1"/>
            </a:solidFill>
          </a:endParaRPr>
        </a:p>
      </dsp:txBody>
      <dsp:txXfrm>
        <a:off x="68727" y="1542979"/>
        <a:ext cx="1792879" cy="1265378"/>
      </dsp:txXfrm>
    </dsp:sp>
    <dsp:sp modelId="{F8AAAD0B-031E-D949-B3E8-E78894556A58}">
      <dsp:nvSpPr>
        <dsp:cNvPr id="0" name=""/>
        <dsp:cNvSpPr/>
      </dsp:nvSpPr>
      <dsp:spPr>
        <a:xfrm rot="5400000">
          <a:off x="5661779" y="-644563"/>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None/>
          </a:pPr>
          <a:r>
            <a:rPr lang="en-US" sz="2600" i="0" kern="1200" dirty="0">
              <a:effectLst/>
            </a:rPr>
            <a:t>External characteristics, such as night-time and wet-roads, increased the risk of </a:t>
          </a:r>
          <a:r>
            <a:rPr lang="en-US" sz="2600" b="1" i="0" kern="1200" dirty="0">
              <a:effectLst/>
              <a:latin typeface="Calibri Light" panose="020F0302020204030204"/>
            </a:rPr>
            <a:t>fatal cycling</a:t>
          </a:r>
          <a:r>
            <a:rPr lang="en-US" sz="2600" b="1" i="0" kern="1200" dirty="0">
              <a:effectLst/>
            </a:rPr>
            <a:t> </a:t>
          </a:r>
          <a:r>
            <a:rPr lang="en-US" sz="2600" i="0" kern="1200" dirty="0">
              <a:effectLst/>
            </a:rPr>
            <a:t>collisions</a:t>
          </a:r>
          <a:r>
            <a:rPr lang="en-US" sz="2600" i="0" kern="1200" dirty="0"/>
            <a:t>.</a:t>
          </a:r>
        </a:p>
      </dsp:txBody>
      <dsp:txXfrm rot="-5400000">
        <a:off x="1930061" y="3141918"/>
        <a:ext cx="8530503" cy="1012303"/>
      </dsp:txXfrm>
    </dsp:sp>
    <dsp:sp modelId="{A12B31AE-8FB0-4940-BB04-A557C25BF8B7}">
      <dsp:nvSpPr>
        <dsp:cNvPr id="0" name=""/>
        <dsp:cNvSpPr/>
      </dsp:nvSpPr>
      <dsp:spPr>
        <a:xfrm flipH="1">
          <a:off x="273" y="2946926"/>
          <a:ext cx="1929787" cy="1402286"/>
        </a:xfrm>
        <a:prstGeom prst="roundRect">
          <a:avLst/>
        </a:prstGeom>
        <a:solidFill>
          <a:schemeClr val="accent1">
            <a:lumMod val="5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dirty="0"/>
            <a:t>3</a:t>
          </a:r>
          <a:endParaRPr lang="en-US" sz="6500" i="0" kern="1200" dirty="0">
            <a:solidFill>
              <a:schemeClr val="bg1"/>
            </a:solidFill>
          </a:endParaRPr>
        </a:p>
      </dsp:txBody>
      <dsp:txXfrm>
        <a:off x="68727" y="3015380"/>
        <a:ext cx="1792879" cy="1265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4862C-6310-3642-A4C6-68BF36E78F4D}">
      <dsp:nvSpPr>
        <dsp:cNvPr id="0" name=""/>
        <dsp:cNvSpPr/>
      </dsp:nvSpPr>
      <dsp:spPr>
        <a:xfrm rot="5400000">
          <a:off x="5661779" y="-3589365"/>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100000"/>
            </a:lnSpc>
            <a:spcBef>
              <a:spcPct val="0"/>
            </a:spcBef>
            <a:spcAft>
              <a:spcPct val="15000"/>
            </a:spcAft>
            <a:buNone/>
          </a:pPr>
          <a:r>
            <a:rPr lang="en-CA" sz="2600" i="0" kern="1200" dirty="0">
              <a:solidFill>
                <a:schemeClr val="tx1"/>
              </a:solidFill>
              <a:effectLst/>
              <a:ea typeface="Rockwell" panose="02060603020205020403" pitchFamily="18" charset="77"/>
              <a:cs typeface="Times New Roman"/>
            </a:rPr>
            <a:t>What are the most common characteristics of cyclists involved in </a:t>
          </a:r>
          <a:r>
            <a:rPr lang="en-CA" sz="2600" b="1" i="0" kern="1200" dirty="0">
              <a:solidFill>
                <a:schemeClr val="tx1"/>
              </a:solidFill>
              <a:effectLst/>
              <a:latin typeface="Calibri Light" panose="020F0302020204030204"/>
              <a:ea typeface="Rockwell" panose="02060603020205020403" pitchFamily="18" charset="77"/>
              <a:cs typeface="Times New Roman"/>
            </a:rPr>
            <a:t>fatal</a:t>
          </a:r>
          <a:r>
            <a:rPr lang="en-CA" sz="2600" i="0" kern="1200" dirty="0">
              <a:solidFill>
                <a:schemeClr val="tx1"/>
              </a:solidFill>
              <a:effectLst/>
              <a:latin typeface="Calibri Light" panose="020F0302020204030204"/>
              <a:ea typeface="Rockwell" panose="02060603020205020403" pitchFamily="18" charset="77"/>
              <a:cs typeface="Times New Roman"/>
            </a:rPr>
            <a:t> </a:t>
          </a:r>
          <a:r>
            <a:rPr lang="en-CA" sz="2600" i="0" kern="1200" dirty="0">
              <a:solidFill>
                <a:schemeClr val="tx1"/>
              </a:solidFill>
              <a:effectLst/>
              <a:ea typeface="Rockwell" panose="02060603020205020403" pitchFamily="18" charset="77"/>
              <a:cs typeface="Times New Roman"/>
            </a:rPr>
            <a:t>collisions?</a:t>
          </a:r>
          <a:endParaRPr lang="en-US" sz="2600" i="0" kern="1200" dirty="0">
            <a:solidFill>
              <a:schemeClr val="tx1"/>
            </a:solidFill>
            <a:cs typeface="Times New Roman"/>
          </a:endParaRPr>
        </a:p>
      </dsp:txBody>
      <dsp:txXfrm rot="-5400000">
        <a:off x="1930061" y="197116"/>
        <a:ext cx="8530503" cy="1012303"/>
      </dsp:txXfrm>
    </dsp:sp>
    <dsp:sp modelId="{E7E67174-921A-5842-A55D-8F10B4C2A8C0}">
      <dsp:nvSpPr>
        <dsp:cNvPr id="0" name=""/>
        <dsp:cNvSpPr/>
      </dsp:nvSpPr>
      <dsp:spPr>
        <a:xfrm flipH="1">
          <a:off x="273" y="2124"/>
          <a:ext cx="1929787" cy="1402286"/>
        </a:xfrm>
        <a:prstGeom prst="roundRect">
          <a:avLst/>
        </a:prstGeom>
        <a:solidFill>
          <a:schemeClr val="accent1">
            <a:lumMod val="60000"/>
            <a:lumOff val="4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i="0" kern="1200" dirty="0">
              <a:solidFill>
                <a:schemeClr val="bg1"/>
              </a:solidFill>
            </a:rPr>
            <a:t>1</a:t>
          </a:r>
        </a:p>
      </dsp:txBody>
      <dsp:txXfrm>
        <a:off x="68727" y="70578"/>
        <a:ext cx="1792879" cy="1265378"/>
      </dsp:txXfrm>
    </dsp:sp>
    <dsp:sp modelId="{CB914731-513D-3740-8558-0F6C2F9058C3}">
      <dsp:nvSpPr>
        <dsp:cNvPr id="0" name=""/>
        <dsp:cNvSpPr/>
      </dsp:nvSpPr>
      <dsp:spPr>
        <a:xfrm rot="5400000">
          <a:off x="5661779" y="-2116964"/>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None/>
          </a:pPr>
          <a:r>
            <a:rPr lang="en-CA" sz="2600" i="0" kern="1200" dirty="0">
              <a:solidFill>
                <a:schemeClr val="tx1"/>
              </a:solidFill>
              <a:effectLst/>
              <a:ea typeface="Rockwell" panose="02060603020205020403" pitchFamily="18" charset="77"/>
              <a:cs typeface="Times New Roman"/>
            </a:rPr>
            <a:t>What are the </a:t>
          </a:r>
          <a:r>
            <a:rPr lang="en-CA" sz="2600" i="0" kern="1200" dirty="0">
              <a:solidFill>
                <a:schemeClr val="tx1"/>
              </a:solidFill>
              <a:effectLst/>
              <a:latin typeface="+mn-lt"/>
              <a:ea typeface="Rockwell" panose="02060603020205020403" pitchFamily="18" charset="77"/>
              <a:cs typeface="Times New Roman"/>
            </a:rPr>
            <a:t>characteristics of </a:t>
          </a:r>
          <a:r>
            <a:rPr lang="en-CA" sz="2600" i="0" kern="1200" dirty="0">
              <a:solidFill>
                <a:schemeClr val="tx1"/>
              </a:solidFill>
              <a:effectLst/>
              <a:ea typeface="Rockwell" panose="02060603020205020403" pitchFamily="18" charset="77"/>
              <a:cs typeface="Times New Roman"/>
            </a:rPr>
            <a:t>other parties involved in cycling </a:t>
          </a:r>
          <a:r>
            <a:rPr lang="en-CA" sz="2600" b="1" i="0" kern="1200" dirty="0">
              <a:solidFill>
                <a:schemeClr val="tx1"/>
              </a:solidFill>
              <a:effectLst/>
              <a:latin typeface="Calibri Light" panose="020F0302020204030204"/>
              <a:ea typeface="Rockwell" panose="02060603020205020403" pitchFamily="18" charset="77"/>
              <a:cs typeface="Times New Roman"/>
            </a:rPr>
            <a:t>fatal</a:t>
          </a:r>
          <a:r>
            <a:rPr lang="en-CA" sz="2600" i="0" kern="1200" dirty="0">
              <a:solidFill>
                <a:schemeClr val="tx1"/>
              </a:solidFill>
              <a:effectLst/>
              <a:latin typeface="Calibri Light" panose="020F0302020204030204"/>
              <a:ea typeface="Rockwell" panose="02060603020205020403" pitchFamily="18" charset="77"/>
              <a:cs typeface="Times New Roman"/>
            </a:rPr>
            <a:t> </a:t>
          </a:r>
          <a:r>
            <a:rPr lang="en-CA" sz="2600" i="0" kern="1200" dirty="0">
              <a:solidFill>
                <a:schemeClr val="tx1"/>
              </a:solidFill>
              <a:effectLst/>
              <a:ea typeface="Rockwell" panose="02060603020205020403" pitchFamily="18" charset="77"/>
              <a:cs typeface="Times New Roman"/>
            </a:rPr>
            <a:t>collisions?</a:t>
          </a:r>
          <a:endParaRPr lang="en-US" sz="2600" i="0" kern="1200" dirty="0">
            <a:solidFill>
              <a:schemeClr val="tx1"/>
            </a:solidFill>
            <a:cs typeface="Times New Roman"/>
          </a:endParaRPr>
        </a:p>
      </dsp:txBody>
      <dsp:txXfrm rot="-5400000">
        <a:off x="1930061" y="1669517"/>
        <a:ext cx="8530503" cy="1012303"/>
      </dsp:txXfrm>
    </dsp:sp>
    <dsp:sp modelId="{1E922461-A020-974D-876D-DE314D40CEF2}">
      <dsp:nvSpPr>
        <dsp:cNvPr id="0" name=""/>
        <dsp:cNvSpPr/>
      </dsp:nvSpPr>
      <dsp:spPr>
        <a:xfrm flipH="1">
          <a:off x="273" y="1474525"/>
          <a:ext cx="1929787" cy="1402286"/>
        </a:xfrm>
        <a:prstGeom prst="roundRect">
          <a:avLst/>
        </a:prstGeom>
        <a:solidFill>
          <a:schemeClr val="accent1">
            <a:lumMod val="75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dirty="0"/>
            <a:t>2</a:t>
          </a:r>
          <a:endParaRPr lang="en-US" sz="6500" i="0" kern="1200" dirty="0">
            <a:solidFill>
              <a:schemeClr val="bg1"/>
            </a:solidFill>
          </a:endParaRPr>
        </a:p>
      </dsp:txBody>
      <dsp:txXfrm>
        <a:off x="68727" y="1542979"/>
        <a:ext cx="1792879" cy="1265378"/>
      </dsp:txXfrm>
    </dsp:sp>
    <dsp:sp modelId="{F8AAAD0B-031E-D949-B3E8-E78894556A58}">
      <dsp:nvSpPr>
        <dsp:cNvPr id="0" name=""/>
        <dsp:cNvSpPr/>
      </dsp:nvSpPr>
      <dsp:spPr>
        <a:xfrm rot="5400000">
          <a:off x="5661779" y="-644563"/>
          <a:ext cx="1121829" cy="8585266"/>
        </a:xfrm>
        <a:prstGeom prst="round2SameRect">
          <a:avLst/>
        </a:prstGeom>
        <a:gradFill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155700" rtl="0">
            <a:lnSpc>
              <a:spcPct val="90000"/>
            </a:lnSpc>
            <a:spcBef>
              <a:spcPct val="0"/>
            </a:spcBef>
            <a:spcAft>
              <a:spcPct val="15000"/>
            </a:spcAft>
            <a:buNone/>
          </a:pPr>
          <a:r>
            <a:rPr lang="en-CA" sz="2600" i="0" kern="1200" dirty="0">
              <a:solidFill>
                <a:schemeClr val="tx1"/>
              </a:solidFill>
              <a:effectLst/>
              <a:ea typeface="Rockwell" panose="02060603020205020403" pitchFamily="18" charset="77"/>
              <a:cs typeface="Times New Roman"/>
            </a:rPr>
            <a:t>Which external conditions</a:t>
          </a:r>
          <a:r>
            <a:rPr lang="en-CA" sz="2600" i="0" kern="1200" dirty="0">
              <a:solidFill>
                <a:schemeClr val="tx1"/>
              </a:solidFill>
              <a:effectLst/>
              <a:latin typeface="Calibri Light" panose="020F0302020204030204"/>
              <a:ea typeface="Rockwell" panose="02060603020205020403" pitchFamily="18" charset="77"/>
              <a:cs typeface="Times New Roman"/>
            </a:rPr>
            <a:t> </a:t>
          </a:r>
          <a:r>
            <a:rPr lang="en-CA" sz="2600" i="0" kern="1200" dirty="0">
              <a:solidFill>
                <a:schemeClr val="tx1"/>
              </a:solidFill>
              <a:effectLst/>
              <a:latin typeface="+mn-lt"/>
              <a:ea typeface="Rockwell" panose="02060603020205020403" pitchFamily="18" charset="77"/>
              <a:cs typeface="Times New Roman"/>
            </a:rPr>
            <a:t>are commonly associated with cycling fatal collisions</a:t>
          </a:r>
          <a:r>
            <a:rPr lang="en-CA" sz="2600" i="0" kern="1200" dirty="0">
              <a:solidFill>
                <a:schemeClr val="tx1"/>
              </a:solidFill>
              <a:effectLst/>
              <a:ea typeface="Rockwell" panose="02060603020205020403" pitchFamily="18" charset="77"/>
              <a:cs typeface="Times New Roman"/>
            </a:rPr>
            <a:t>?</a:t>
          </a:r>
          <a:r>
            <a:rPr lang="en-US" sz="2600" i="0" kern="1200" dirty="0">
              <a:solidFill>
                <a:schemeClr val="tx1"/>
              </a:solidFill>
              <a:latin typeface="Calibri Light" panose="020F0302020204030204"/>
            </a:rPr>
            <a:t> </a:t>
          </a:r>
          <a:endParaRPr lang="en-US" sz="2600" i="0" kern="1200" dirty="0">
            <a:solidFill>
              <a:schemeClr val="tx1"/>
            </a:solidFill>
          </a:endParaRPr>
        </a:p>
      </dsp:txBody>
      <dsp:txXfrm rot="-5400000">
        <a:off x="1930061" y="3141918"/>
        <a:ext cx="8530503" cy="1012303"/>
      </dsp:txXfrm>
    </dsp:sp>
    <dsp:sp modelId="{A12B31AE-8FB0-4940-BB04-A557C25BF8B7}">
      <dsp:nvSpPr>
        <dsp:cNvPr id="0" name=""/>
        <dsp:cNvSpPr/>
      </dsp:nvSpPr>
      <dsp:spPr>
        <a:xfrm flipH="1">
          <a:off x="273" y="2946926"/>
          <a:ext cx="1929787" cy="1402286"/>
        </a:xfrm>
        <a:prstGeom prst="roundRect">
          <a:avLst/>
        </a:prstGeom>
        <a:solidFill>
          <a:schemeClr val="accent1">
            <a:lumMod val="50000"/>
          </a:schemeClr>
        </a:solidFill>
        <a:ln w="12700" cap="flat" cmpd="sng" algn="ctr">
          <a:noFill/>
          <a:prstDash val="solid"/>
          <a:miter lim="800000"/>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dirty="0"/>
            <a:t>3</a:t>
          </a:r>
          <a:endParaRPr lang="en-US" sz="6500" i="0" kern="1200" dirty="0">
            <a:solidFill>
              <a:schemeClr val="bg1"/>
            </a:solidFill>
          </a:endParaRPr>
        </a:p>
      </dsp:txBody>
      <dsp:txXfrm>
        <a:off x="68727" y="3015380"/>
        <a:ext cx="1792879" cy="12653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F5CD6-4F1E-476A-92B1-166E9CC45F48}">
      <dsp:nvSpPr>
        <dsp:cNvPr id="0" name=""/>
        <dsp:cNvSpPr/>
      </dsp:nvSpPr>
      <dsp:spPr>
        <a:xfrm>
          <a:off x="4760595" y="0"/>
          <a:ext cx="7140892" cy="152796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ctr" defTabSz="977900" rtl="0">
            <a:lnSpc>
              <a:spcPct val="90000"/>
            </a:lnSpc>
            <a:spcBef>
              <a:spcPct val="0"/>
            </a:spcBef>
            <a:spcAft>
              <a:spcPct val="15000"/>
            </a:spcAft>
            <a:buFont typeface="Arial" panose="020B0604020202020204" pitchFamily="34" charset="0"/>
            <a:buNone/>
          </a:pPr>
          <a:r>
            <a:rPr lang="en-US" sz="2200" kern="1200" dirty="0">
              <a:latin typeface="Calibri Light" panose="020F0302020204030204"/>
            </a:rPr>
            <a:t> </a:t>
          </a:r>
          <a:r>
            <a:rPr lang="en-US" sz="2100" kern="1200" dirty="0">
              <a:latin typeface="+mn-lt"/>
            </a:rPr>
            <a:t>Male cyclists are at a slightly increased risk. </a:t>
          </a:r>
          <a:r>
            <a:rPr lang="en-US" sz="2100" b="0" i="0" kern="1200" dirty="0">
              <a:latin typeface="+mn-lt"/>
            </a:rPr>
            <a:t>Cyclists aged 26-35 years are at an increased risk </a:t>
          </a:r>
          <a:r>
            <a:rPr lang="en-US" sz="2100" kern="1200" dirty="0">
              <a:latin typeface="+mn-lt"/>
            </a:rPr>
            <a:t>for fatal collisions.</a:t>
          </a:r>
          <a:endParaRPr lang="en-US" sz="2100" b="0" i="0" kern="1200" dirty="0">
            <a:latin typeface="+mn-lt"/>
          </a:endParaRPr>
        </a:p>
      </dsp:txBody>
      <dsp:txXfrm>
        <a:off x="4760595" y="190996"/>
        <a:ext cx="6567904" cy="1145976"/>
      </dsp:txXfrm>
    </dsp:sp>
    <dsp:sp modelId="{3EAE24C5-16E7-423D-B8FA-35D20A29BF1B}">
      <dsp:nvSpPr>
        <dsp:cNvPr id="0" name=""/>
        <dsp:cNvSpPr/>
      </dsp:nvSpPr>
      <dsp:spPr>
        <a:xfrm>
          <a:off x="0" y="0"/>
          <a:ext cx="4760595" cy="1527968"/>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endParaRPr lang="en-US" sz="2000" b="1" i="0" kern="1200">
            <a:effectLst/>
            <a:latin typeface="+mn-lt"/>
          </a:endParaRPr>
        </a:p>
        <a:p>
          <a:pPr marL="0" lvl="0" indent="0" algn="ctr" defTabSz="889000" rtl="0">
            <a:lnSpc>
              <a:spcPct val="90000"/>
            </a:lnSpc>
            <a:spcBef>
              <a:spcPct val="0"/>
            </a:spcBef>
            <a:spcAft>
              <a:spcPct val="35000"/>
            </a:spcAft>
            <a:buNone/>
          </a:pPr>
          <a:r>
            <a:rPr lang="en-US" sz="2000" b="1" i="0" kern="1200" dirty="0">
              <a:effectLst/>
              <a:latin typeface="+mn-lt"/>
            </a:rPr>
            <a:t>Question 1</a:t>
          </a:r>
          <a:endParaRPr lang="en-CA" sz="2000" b="0" i="0" kern="1200" dirty="0">
            <a:effectLst/>
            <a:latin typeface="+mn-lt"/>
          </a:endParaRPr>
        </a:p>
        <a:p>
          <a:pPr marL="0" lvl="0" indent="0" algn="ctr" defTabSz="889000" rtl="0">
            <a:lnSpc>
              <a:spcPct val="90000"/>
            </a:lnSpc>
            <a:spcBef>
              <a:spcPct val="0"/>
            </a:spcBef>
            <a:spcAft>
              <a:spcPct val="35000"/>
            </a:spcAft>
            <a:buNone/>
          </a:pPr>
          <a:r>
            <a:rPr lang="en-CA" sz="2000" b="0" i="0" kern="1200" dirty="0">
              <a:effectLst/>
              <a:latin typeface="+mn-lt"/>
            </a:rPr>
            <a:t>What are characteristics of cyclists in fatal cycling collisions</a:t>
          </a:r>
          <a:r>
            <a:rPr lang="en-US" sz="2000" b="0" i="0" kern="1200" dirty="0">
              <a:effectLst/>
              <a:latin typeface="+mn-lt"/>
            </a:rPr>
            <a:t>?</a:t>
          </a:r>
          <a:endParaRPr lang="en-CA" sz="2000" kern="1200" dirty="0">
            <a:latin typeface="+mn-lt"/>
            <a:cs typeface="Times New Roman"/>
          </a:endParaRPr>
        </a:p>
        <a:p>
          <a:pPr marL="0" lvl="0" indent="0" algn="ctr" defTabSz="889000">
            <a:lnSpc>
              <a:spcPct val="90000"/>
            </a:lnSpc>
            <a:spcBef>
              <a:spcPct val="0"/>
            </a:spcBef>
            <a:spcAft>
              <a:spcPct val="35000"/>
            </a:spcAft>
            <a:buNone/>
          </a:pPr>
          <a:endParaRPr lang="en-US" sz="1900" kern="1200">
            <a:latin typeface="Calibri Light" panose="020F0302020204030204"/>
          </a:endParaRPr>
        </a:p>
      </dsp:txBody>
      <dsp:txXfrm>
        <a:off x="74589" y="74589"/>
        <a:ext cx="4611417" cy="1378790"/>
      </dsp:txXfrm>
    </dsp:sp>
    <dsp:sp modelId="{7759955F-3A82-4199-8588-5BBB43B0A877}">
      <dsp:nvSpPr>
        <dsp:cNvPr id="0" name=""/>
        <dsp:cNvSpPr/>
      </dsp:nvSpPr>
      <dsp:spPr>
        <a:xfrm>
          <a:off x="4760595" y="1680765"/>
          <a:ext cx="7140892" cy="152796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ctr" defTabSz="977900" rtl="0">
            <a:lnSpc>
              <a:spcPct val="90000"/>
            </a:lnSpc>
            <a:spcBef>
              <a:spcPct val="0"/>
            </a:spcBef>
            <a:spcAft>
              <a:spcPct val="15000"/>
            </a:spcAft>
            <a:buNone/>
          </a:pPr>
          <a:r>
            <a:rPr lang="en-US" sz="2200" kern="1200" dirty="0">
              <a:latin typeface="Calibri Light" panose="020F0302020204030204"/>
            </a:rPr>
            <a:t> </a:t>
          </a:r>
          <a:r>
            <a:rPr lang="en-US" sz="2200" kern="1200" dirty="0">
              <a:latin typeface="+mn-lt"/>
            </a:rPr>
            <a:t>The majority of drivers involved in fatal cycling collisions are male. Drivers between the ages of 36-55 years are more likely involved with fatal cyclist collisions.</a:t>
          </a:r>
        </a:p>
      </dsp:txBody>
      <dsp:txXfrm>
        <a:off x="4760595" y="1871761"/>
        <a:ext cx="6567904" cy="1145976"/>
      </dsp:txXfrm>
    </dsp:sp>
    <dsp:sp modelId="{51B8705A-57FF-47AC-8FCC-AD3119536E0B}">
      <dsp:nvSpPr>
        <dsp:cNvPr id="0" name=""/>
        <dsp:cNvSpPr/>
      </dsp:nvSpPr>
      <dsp:spPr>
        <a:xfrm>
          <a:off x="0" y="1680765"/>
          <a:ext cx="4760595" cy="15279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rtl="0">
            <a:lnSpc>
              <a:spcPct val="90000"/>
            </a:lnSpc>
            <a:spcBef>
              <a:spcPct val="0"/>
            </a:spcBef>
            <a:spcAft>
              <a:spcPct val="35000"/>
            </a:spcAft>
            <a:buNone/>
          </a:pPr>
          <a:endParaRPr lang="en-US" sz="2000" b="1" kern="1200">
            <a:latin typeface="Calibri Light" panose="020F0302020204030204"/>
          </a:endParaRPr>
        </a:p>
        <a:p>
          <a:pPr marL="0" lvl="0" indent="0" algn="ctr" defTabSz="889000" rtl="0">
            <a:lnSpc>
              <a:spcPct val="90000"/>
            </a:lnSpc>
            <a:spcBef>
              <a:spcPct val="0"/>
            </a:spcBef>
            <a:spcAft>
              <a:spcPct val="35000"/>
            </a:spcAft>
            <a:buNone/>
          </a:pPr>
          <a:r>
            <a:rPr lang="en-US" sz="2000" b="1" kern="1200" dirty="0">
              <a:latin typeface="+mn-lt"/>
            </a:rPr>
            <a:t>Question 2</a:t>
          </a:r>
          <a:endParaRPr lang="en-US" sz="2000" i="0" kern="1200" dirty="0">
            <a:latin typeface="+mn-lt"/>
          </a:endParaRPr>
        </a:p>
        <a:p>
          <a:pPr marL="0" lvl="0" indent="0" algn="ctr" defTabSz="889000" rtl="0">
            <a:lnSpc>
              <a:spcPct val="90000"/>
            </a:lnSpc>
            <a:spcBef>
              <a:spcPct val="0"/>
            </a:spcBef>
            <a:spcAft>
              <a:spcPct val="35000"/>
            </a:spcAft>
            <a:buNone/>
          </a:pPr>
          <a:r>
            <a:rPr lang="en-US" sz="2000" i="0" kern="1200" dirty="0">
              <a:latin typeface="+mn-lt"/>
            </a:rPr>
            <a:t>What are characteristics of other parties involved in fatal cycling collisions?</a:t>
          </a:r>
        </a:p>
        <a:p>
          <a:pPr marL="0" lvl="0" indent="0" defTabSz="889000">
            <a:lnSpc>
              <a:spcPct val="90000"/>
            </a:lnSpc>
            <a:spcBef>
              <a:spcPct val="0"/>
            </a:spcBef>
            <a:spcAft>
              <a:spcPct val="35000"/>
            </a:spcAft>
            <a:buNone/>
          </a:pPr>
          <a:endParaRPr lang="en-US" kern="1200"/>
        </a:p>
      </dsp:txBody>
      <dsp:txXfrm>
        <a:off x="74589" y="1755354"/>
        <a:ext cx="4611417" cy="1378790"/>
      </dsp:txXfrm>
    </dsp:sp>
    <dsp:sp modelId="{F2BF25CC-3E35-4B07-ADFD-710DD9059169}">
      <dsp:nvSpPr>
        <dsp:cNvPr id="0" name=""/>
        <dsp:cNvSpPr/>
      </dsp:nvSpPr>
      <dsp:spPr>
        <a:xfrm>
          <a:off x="4760595" y="3361531"/>
          <a:ext cx="7140892" cy="152796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ctr" defTabSz="977900" rtl="0">
            <a:lnSpc>
              <a:spcPct val="90000"/>
            </a:lnSpc>
            <a:spcBef>
              <a:spcPct val="0"/>
            </a:spcBef>
            <a:spcAft>
              <a:spcPct val="15000"/>
            </a:spcAft>
            <a:buNone/>
          </a:pPr>
          <a:endParaRPr lang="en-US" sz="2200" kern="1200">
            <a:latin typeface="+mn-lt"/>
          </a:endParaRPr>
        </a:p>
        <a:p>
          <a:pPr marL="228600" lvl="1" indent="-228600" algn="ctr" defTabSz="977900" rtl="0">
            <a:lnSpc>
              <a:spcPct val="90000"/>
            </a:lnSpc>
            <a:spcBef>
              <a:spcPct val="0"/>
            </a:spcBef>
            <a:spcAft>
              <a:spcPct val="15000"/>
            </a:spcAft>
            <a:buNone/>
          </a:pPr>
          <a:r>
            <a:rPr lang="en-US" sz="2200" kern="1200" dirty="0">
              <a:latin typeface="+mn-lt"/>
            </a:rPr>
            <a:t>Most fatalities take place on a dry surface, in a single carriageway, with clear weather and ample daylight.</a:t>
          </a:r>
        </a:p>
      </dsp:txBody>
      <dsp:txXfrm>
        <a:off x="4760595" y="3552527"/>
        <a:ext cx="6567904" cy="1145976"/>
      </dsp:txXfrm>
    </dsp:sp>
    <dsp:sp modelId="{4FE72993-7BB2-4266-B64F-3B7F37D50515}">
      <dsp:nvSpPr>
        <dsp:cNvPr id="0" name=""/>
        <dsp:cNvSpPr/>
      </dsp:nvSpPr>
      <dsp:spPr>
        <a:xfrm>
          <a:off x="0" y="3361531"/>
          <a:ext cx="4760595" cy="152796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endParaRPr lang="en-US" sz="2000" b="1" kern="1200">
            <a:latin typeface="+mn-lt"/>
          </a:endParaRPr>
        </a:p>
        <a:p>
          <a:pPr marL="0" lvl="0" indent="0" algn="ctr" defTabSz="889000">
            <a:lnSpc>
              <a:spcPct val="90000"/>
            </a:lnSpc>
            <a:spcBef>
              <a:spcPct val="0"/>
            </a:spcBef>
            <a:spcAft>
              <a:spcPct val="35000"/>
            </a:spcAft>
            <a:buNone/>
          </a:pPr>
          <a:r>
            <a:rPr lang="en-US" sz="2000" b="1" kern="1200" dirty="0">
              <a:latin typeface="+mn-lt"/>
            </a:rPr>
            <a:t>Question 3</a:t>
          </a:r>
          <a:endParaRPr lang="en-US" sz="2000" b="0" i="0" kern="1200" dirty="0">
            <a:solidFill>
              <a:schemeClr val="bg1"/>
            </a:solidFill>
            <a:latin typeface="+mn-lt"/>
          </a:endParaRPr>
        </a:p>
        <a:p>
          <a:pPr marL="0" lvl="0" indent="0" algn="ctr" defTabSz="889000" rtl="0">
            <a:lnSpc>
              <a:spcPct val="90000"/>
            </a:lnSpc>
            <a:spcBef>
              <a:spcPct val="0"/>
            </a:spcBef>
            <a:spcAft>
              <a:spcPct val="35000"/>
            </a:spcAft>
            <a:buNone/>
          </a:pPr>
          <a:r>
            <a:rPr lang="en-CA" sz="2000" b="0" kern="1200" dirty="0">
              <a:latin typeface="+mn-lt"/>
            </a:rPr>
            <a:t>What are external characteristics that influence fatal cycling collisions? </a:t>
          </a:r>
          <a:endParaRPr lang="en-CA" sz="2000" kern="1200" dirty="0">
            <a:latin typeface="+mn-lt"/>
          </a:endParaRPr>
        </a:p>
        <a:p>
          <a:pPr marL="0" lvl="0" indent="0" algn="ctr" defTabSz="889000" rtl="0">
            <a:lnSpc>
              <a:spcPct val="90000"/>
            </a:lnSpc>
            <a:spcBef>
              <a:spcPct val="0"/>
            </a:spcBef>
            <a:spcAft>
              <a:spcPct val="35000"/>
            </a:spcAft>
            <a:buNone/>
          </a:pPr>
          <a:endParaRPr lang="en-US" b="0" kern="1200" dirty="0">
            <a:latin typeface="+mn-lt"/>
            <a:ea typeface="+mn-lt"/>
            <a:cs typeface="+mn-lt"/>
          </a:endParaRPr>
        </a:p>
      </dsp:txBody>
      <dsp:txXfrm>
        <a:off x="74589" y="3436120"/>
        <a:ext cx="4611417" cy="13787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CF29F3-F53A-EF40-B3E0-6C228BB2A79C}" type="datetimeFigureOut">
              <a:rPr lang="en-US" smtClean="0"/>
              <a:t>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045D1-6868-0D46-B1EF-7AA3299D5AE6}" type="slidenum">
              <a:rPr lang="en-US" smtClean="0"/>
              <a:t>‹#›</a:t>
            </a:fld>
            <a:endParaRPr lang="en-US"/>
          </a:p>
        </p:txBody>
      </p:sp>
    </p:spTree>
    <p:extLst>
      <p:ext uri="{BB962C8B-B14F-4D97-AF65-F5344CB8AC3E}">
        <p14:creationId xmlns:p14="http://schemas.microsoft.com/office/powerpoint/2010/main" val="2931316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cs typeface="Calibri"/>
              </a:rPr>
              <a:t>Welcome to Project 1: TITLE</a:t>
            </a:r>
          </a:p>
        </p:txBody>
      </p:sp>
      <p:sp>
        <p:nvSpPr>
          <p:cNvPr id="4" name="Slide Number Placeholder 3"/>
          <p:cNvSpPr>
            <a:spLocks noGrp="1"/>
          </p:cNvSpPr>
          <p:nvPr>
            <p:ph type="sldNum" sz="quarter" idx="5"/>
          </p:nvPr>
        </p:nvSpPr>
        <p:spPr/>
        <p:txBody>
          <a:bodyPr/>
          <a:lstStyle/>
          <a:p>
            <a:fld id="{370045D1-6868-0D46-B1EF-7AA3299D5AE6}" type="slidenum">
              <a:rPr lang="en-US" smtClean="0"/>
              <a:t>1</a:t>
            </a:fld>
            <a:endParaRPr lang="en-US"/>
          </a:p>
        </p:txBody>
      </p:sp>
    </p:spTree>
    <p:extLst>
      <p:ext uri="{BB962C8B-B14F-4D97-AF65-F5344CB8AC3E}">
        <p14:creationId xmlns:p14="http://schemas.microsoft.com/office/powerpoint/2010/main" val="32329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This time series allows us to visualize all total causalities over each year.</a:t>
            </a:r>
          </a:p>
          <a:p>
            <a:pPr marL="171450" indent="-171450">
              <a:buFont typeface="Calibri"/>
              <a:buChar char="-"/>
            </a:pPr>
            <a:r>
              <a:rPr lang="en-US">
                <a:cs typeface="Calibri" panose="020F0502020204030204"/>
              </a:rPr>
              <a:t>We see an increase in 2004 with a peak in 2014, which is likely related to the increase in ridership due to the Transport</a:t>
            </a:r>
            <a:r>
              <a:rPr lang="en-US"/>
              <a:t> for London (</a:t>
            </a:r>
            <a:r>
              <a:rPr lang="en-US" err="1"/>
              <a:t>TfL</a:t>
            </a:r>
            <a:r>
              <a:rPr lang="en-US"/>
              <a:t>); a cycle for hire system throughout the city </a:t>
            </a:r>
            <a:r>
              <a:rPr lang="en-US" err="1"/>
              <a:t>centre</a:t>
            </a:r>
            <a:r>
              <a:rPr lang="en-US"/>
              <a:t>.</a:t>
            </a:r>
            <a:endParaRPr lang="en-US" err="1">
              <a:cs typeface="Calibri"/>
            </a:endParaRPr>
          </a:p>
          <a:p>
            <a:pPr marL="171450" indent="-171450">
              <a:buFont typeface="Calibri"/>
              <a:buChar char="-"/>
            </a:pPr>
            <a:r>
              <a:rPr lang="en-US"/>
              <a:t>Interestingly, we can even see the impact of COVID on cycling rates, see the decline in 2020 then the increase in 2021 as lives start to normalize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13</a:t>
            </a:fld>
            <a:endParaRPr lang="en-US"/>
          </a:p>
        </p:txBody>
      </p:sp>
    </p:spTree>
    <p:extLst>
      <p:ext uri="{BB962C8B-B14F-4D97-AF65-F5344CB8AC3E}">
        <p14:creationId xmlns:p14="http://schemas.microsoft.com/office/powerpoint/2010/main" val="2048703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a:t>
            </a:r>
          </a:p>
          <a:p>
            <a:pPr marL="285750" indent="-285750">
              <a:buFont typeface="Arial,Sans-Serif"/>
              <a:buChar char="•"/>
            </a:pPr>
            <a:r>
              <a:rPr lang="en-US" dirty="0"/>
              <a:t>Casualties involved in collisions occurred at a </a:t>
            </a:r>
            <a:r>
              <a:rPr lang="en-US" b="1" dirty="0"/>
              <a:t>higher rate in males</a:t>
            </a:r>
            <a:r>
              <a:rPr lang="en-US" dirty="0"/>
              <a:t> between the </a:t>
            </a:r>
            <a:r>
              <a:rPr lang="en-US" b="1" dirty="0"/>
              <a:t>ages of 20-30 years.</a:t>
            </a:r>
            <a:endParaRPr lang="en-US" b="1" dirty="0">
              <a:cs typeface="Calibri"/>
            </a:endParaRPr>
          </a:p>
          <a:p>
            <a:endParaRPr lang="en-US"/>
          </a:p>
          <a:p>
            <a:pPr marL="171450" indent="-171450">
              <a:buFont typeface="Calibri,Sans-Serif"/>
              <a:buChar char="-"/>
            </a:pPr>
            <a:r>
              <a:rPr lang="en-US" dirty="0"/>
              <a:t>Our assumption was a "higher rate in males" would be involved in fatal cycling collisions. As we can see from this pie chart, this would be correct. </a:t>
            </a:r>
            <a:endParaRPr lang="en-US" dirty="0">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14</a:t>
            </a:fld>
            <a:endParaRPr lang="en-US"/>
          </a:p>
        </p:txBody>
      </p:sp>
    </p:spTree>
    <p:extLst>
      <p:ext uri="{BB962C8B-B14F-4D97-AF65-F5344CB8AC3E}">
        <p14:creationId xmlns:p14="http://schemas.microsoft.com/office/powerpoint/2010/main" val="121927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a:t>
            </a:r>
          </a:p>
          <a:p>
            <a:pPr marL="285750" indent="-285750">
              <a:buFont typeface="Arial,Sans-Serif"/>
              <a:buChar char="•"/>
            </a:pPr>
            <a:r>
              <a:rPr lang="en-US" dirty="0"/>
              <a:t>Casualties involved in collisions occurred at a </a:t>
            </a:r>
            <a:r>
              <a:rPr lang="en-US" b="1" dirty="0"/>
              <a:t>higher rate in males</a:t>
            </a:r>
            <a:r>
              <a:rPr lang="en-US" dirty="0"/>
              <a:t> between the ages of 20-30 years.</a:t>
            </a:r>
            <a:endParaRPr lang="en-US" dirty="0">
              <a:cs typeface="Calibri"/>
            </a:endParaRPr>
          </a:p>
          <a:p>
            <a:endParaRPr lang="en-US"/>
          </a:p>
          <a:p>
            <a:pPr marL="171450" indent="-171450">
              <a:buFont typeface="Calibri,Sans-Serif"/>
              <a:buChar char="-"/>
            </a:pPr>
            <a:r>
              <a:rPr lang="en-US" dirty="0"/>
              <a:t>As we can see from this bar chart, contrary to our assumption of 20-30 years, the majority of casualties involved with fatal cyclist collisions are between the ages 26-35 years. </a:t>
            </a:r>
            <a:endParaRPr lang="en-US" dirty="0">
              <a:cs typeface="Calibri"/>
            </a:endParaRPr>
          </a:p>
          <a:p>
            <a:pPr marL="171450" indent="-171450">
              <a:buFont typeface="Calibri"/>
              <a:buChar char="-"/>
            </a:pPr>
            <a:r>
              <a:rPr lang="en-US" dirty="0">
                <a:cs typeface="Calibri"/>
              </a:rPr>
              <a:t>We might make the assumption that people between 21 through 55 are probably working. Therefore, the cyclists involved in collisions likely happens among working class (commuters).</a:t>
            </a:r>
          </a:p>
        </p:txBody>
      </p:sp>
      <p:sp>
        <p:nvSpPr>
          <p:cNvPr id="4" name="Slide Number Placeholder 3"/>
          <p:cNvSpPr>
            <a:spLocks noGrp="1"/>
          </p:cNvSpPr>
          <p:nvPr>
            <p:ph type="sldNum" sz="quarter" idx="5"/>
          </p:nvPr>
        </p:nvSpPr>
        <p:spPr/>
        <p:txBody>
          <a:bodyPr/>
          <a:lstStyle/>
          <a:p>
            <a:fld id="{370045D1-6868-0D46-B1EF-7AA3299D5AE6}" type="slidenum">
              <a:rPr lang="en-US" smtClean="0"/>
              <a:t>15</a:t>
            </a:fld>
            <a:endParaRPr lang="en-US"/>
          </a:p>
        </p:txBody>
      </p:sp>
    </p:spTree>
    <p:extLst>
      <p:ext uri="{BB962C8B-B14F-4D97-AF65-F5344CB8AC3E}">
        <p14:creationId xmlns:p14="http://schemas.microsoft.com/office/powerpoint/2010/main" val="2807017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Assumption</a:t>
            </a:r>
          </a:p>
          <a:p>
            <a:pPr marL="285750" indent="-285750">
              <a:buFont typeface="Arial"/>
              <a:buChar char="•"/>
            </a:pPr>
            <a:r>
              <a:rPr lang="en-US"/>
              <a:t>Other parties involved in collisions occurred at a </a:t>
            </a:r>
            <a:r>
              <a:rPr lang="en-US" b="1"/>
              <a:t>higher rate in females</a:t>
            </a:r>
            <a:r>
              <a:rPr lang="en-US"/>
              <a:t> between the ages of 40-50 years.</a:t>
            </a:r>
            <a:endParaRPr lang="en-US">
              <a:cs typeface="Calibri"/>
            </a:endParaRPr>
          </a:p>
          <a:p>
            <a:endParaRPr lang="en-US">
              <a:cs typeface="Calibri"/>
            </a:endParaRPr>
          </a:p>
          <a:p>
            <a:pPr marL="171450" indent="-171450">
              <a:buFont typeface="Calibri"/>
              <a:buChar char="-"/>
            </a:pPr>
            <a:r>
              <a:rPr lang="en-US">
                <a:cs typeface="Calibri"/>
              </a:rPr>
              <a:t>Our assumption was a "higher rate in females" would be involved in cycling collision. As we can see from this pie graph plotting sex of drivers, contrary to our assumption, the majority of drivers involved with cyclist collisions are male at 87.9%. </a:t>
            </a:r>
          </a:p>
        </p:txBody>
      </p:sp>
      <p:sp>
        <p:nvSpPr>
          <p:cNvPr id="4" name="Slide Number Placeholder 3"/>
          <p:cNvSpPr>
            <a:spLocks noGrp="1"/>
          </p:cNvSpPr>
          <p:nvPr>
            <p:ph type="sldNum" sz="quarter" idx="5"/>
          </p:nvPr>
        </p:nvSpPr>
        <p:spPr/>
        <p:txBody>
          <a:bodyPr/>
          <a:lstStyle/>
          <a:p>
            <a:fld id="{370045D1-6868-0D46-B1EF-7AA3299D5AE6}" type="slidenum">
              <a:rPr lang="en-US" smtClean="0"/>
              <a:t>16</a:t>
            </a:fld>
            <a:endParaRPr lang="en-US"/>
          </a:p>
        </p:txBody>
      </p:sp>
    </p:spTree>
    <p:extLst>
      <p:ext uri="{BB962C8B-B14F-4D97-AF65-F5344CB8AC3E}">
        <p14:creationId xmlns:p14="http://schemas.microsoft.com/office/powerpoint/2010/main" val="423785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a:t>
            </a:r>
          </a:p>
          <a:p>
            <a:pPr marL="285750" indent="-285750">
              <a:buFont typeface="Arial,Sans-Serif"/>
              <a:buChar char="•"/>
            </a:pPr>
            <a:r>
              <a:rPr lang="en-US"/>
              <a:t>Other parties involved in collisions occurred at a higher rate in females between the</a:t>
            </a:r>
            <a:r>
              <a:rPr lang="en-US" b="1"/>
              <a:t> ages of 40-50 years.</a:t>
            </a:r>
            <a:endParaRPr lang="en-US" b="1">
              <a:cs typeface="Calibri"/>
            </a:endParaRPr>
          </a:p>
          <a:p>
            <a:endParaRPr lang="en-US"/>
          </a:p>
          <a:p>
            <a:r>
              <a:rPr lang="en-US">
                <a:cs typeface="Calibri"/>
              </a:rPr>
              <a:t>BOXPLOT</a:t>
            </a:r>
          </a:p>
          <a:p>
            <a:pPr marL="171450" indent="-171450">
              <a:buFont typeface="Calibri"/>
              <a:buChar char="-"/>
            </a:pPr>
            <a:r>
              <a:rPr lang="en-US"/>
              <a:t>Our assumption " females between the ages of 40-50 years" would be involved most in cycling collision. Parties between the ages 36-55 are more likely to be involved with cyclist collisions. </a:t>
            </a:r>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17</a:t>
            </a:fld>
            <a:endParaRPr lang="en-US"/>
          </a:p>
        </p:txBody>
      </p:sp>
    </p:spTree>
    <p:extLst>
      <p:ext uri="{BB962C8B-B14F-4D97-AF65-F5344CB8AC3E}">
        <p14:creationId xmlns:p14="http://schemas.microsoft.com/office/powerpoint/2010/main" val="1894963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Assumption </a:t>
            </a:r>
          </a:p>
          <a:p>
            <a:pPr marL="171450" indent="-171450">
              <a:buFont typeface="Arial"/>
              <a:buChar char="•"/>
            </a:pPr>
            <a:r>
              <a:rPr lang="en-US"/>
              <a:t>External characteristics, such as night-time and wet-roads, increased the risk of cycling collisions.</a:t>
            </a:r>
            <a:endParaRPr lang="en-US">
              <a:cs typeface="Calibri" panose="020F0502020204030204"/>
            </a:endParaRPr>
          </a:p>
          <a:p>
            <a:r>
              <a:rPr lang="en-US">
                <a:cs typeface="Calibri" panose="020F0502020204030204"/>
              </a:rPr>
              <a:t>All avg line</a:t>
            </a:r>
          </a:p>
          <a:p>
            <a:pPr marL="171450" indent="-171450">
              <a:buFont typeface="Calibri"/>
              <a:buChar char="-"/>
            </a:pPr>
            <a:r>
              <a:rPr lang="en-US">
                <a:cs typeface="Calibri" panose="020F0502020204030204"/>
              </a:rPr>
              <a:t>Cycling is an outdoor activity and our data analysis also demonstrates the seasonal relationship of cyclist collisions. Conversely, during the winter months of December to February have a lower  total collisions comparatively to the warmer seasons. </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18</a:t>
            </a:fld>
            <a:endParaRPr lang="en-US"/>
          </a:p>
        </p:txBody>
      </p:sp>
    </p:spTree>
    <p:extLst>
      <p:ext uri="{BB962C8B-B14F-4D97-AF65-F5344CB8AC3E}">
        <p14:creationId xmlns:p14="http://schemas.microsoft.com/office/powerpoint/2010/main" val="48148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 </a:t>
            </a:r>
          </a:p>
          <a:p>
            <a:pPr marL="171450" indent="-171450">
              <a:buFont typeface="Arial,Sans-Serif"/>
              <a:buChar char="•"/>
            </a:pPr>
            <a:r>
              <a:rPr lang="en-US"/>
              <a:t>External characteristics, such as night-time and wet-roads, increased the risk of cycling collisions.</a:t>
            </a:r>
          </a:p>
          <a:p>
            <a:r>
              <a:rPr lang="en-US"/>
              <a:t>Single Carriageway means that there is no barrier dividing the street. </a:t>
            </a:r>
            <a:endParaRPr lang="en-US">
              <a:cs typeface="Calibri"/>
            </a:endParaRPr>
          </a:p>
          <a:p>
            <a:r>
              <a:rPr lang="en-US"/>
              <a:t>This does not include a line. </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19</a:t>
            </a:fld>
            <a:endParaRPr lang="en-US"/>
          </a:p>
        </p:txBody>
      </p:sp>
    </p:spTree>
    <p:extLst>
      <p:ext uri="{BB962C8B-B14F-4D97-AF65-F5344CB8AC3E}">
        <p14:creationId xmlns:p14="http://schemas.microsoft.com/office/powerpoint/2010/main" val="2800799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Assumption </a:t>
            </a:r>
          </a:p>
          <a:p>
            <a:pPr marL="171450" indent="-171450">
              <a:buFont typeface="Arial,Sans-Serif"/>
              <a:buChar char="•"/>
            </a:pPr>
            <a:r>
              <a:rPr lang="en-US"/>
              <a:t>External characteristics, such as night-time and wet-roads, increased the risk of cycling collisions.</a:t>
            </a:r>
          </a:p>
          <a:p>
            <a:endParaRPr lang="en-US"/>
          </a:p>
        </p:txBody>
      </p:sp>
      <p:sp>
        <p:nvSpPr>
          <p:cNvPr id="4" name="Slide Number Placeholder 3"/>
          <p:cNvSpPr>
            <a:spLocks noGrp="1"/>
          </p:cNvSpPr>
          <p:nvPr>
            <p:ph type="sldNum" sz="quarter" idx="5"/>
          </p:nvPr>
        </p:nvSpPr>
        <p:spPr/>
        <p:txBody>
          <a:bodyPr/>
          <a:lstStyle/>
          <a:p>
            <a:fld id="{370045D1-6868-0D46-B1EF-7AA3299D5AE6}" type="slidenum">
              <a:rPr lang="en-US" smtClean="0"/>
              <a:t>20</a:t>
            </a:fld>
            <a:endParaRPr lang="en-US"/>
          </a:p>
        </p:txBody>
      </p:sp>
    </p:spTree>
    <p:extLst>
      <p:ext uri="{BB962C8B-B14F-4D97-AF65-F5344CB8AC3E}">
        <p14:creationId xmlns:p14="http://schemas.microsoft.com/office/powerpoint/2010/main" val="3649526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a:lnSpc>
                <a:spcPct val="100000"/>
              </a:lnSpc>
              <a:spcBef>
                <a:spcPts val="0"/>
              </a:spcBef>
              <a:spcAft>
                <a:spcPts val="0"/>
              </a:spcAft>
              <a:buClrTx/>
              <a:buSzTx/>
              <a:buChar char="-"/>
              <a:tabLst/>
              <a:defRPr/>
            </a:pPr>
            <a:r>
              <a:rPr lang="en-US"/>
              <a:t>Thank you, Ronald. Based on these findings, we have learned:</a:t>
            </a:r>
          </a:p>
          <a:p>
            <a:pPr marL="171450" indent="-171450">
              <a:buFont typeface="Arial"/>
              <a:buChar char="•"/>
              <a:defRPr/>
            </a:pPr>
            <a:r>
              <a:rPr lang="en-US"/>
              <a:t>… that males, are at a slightly higher likelihood of being involved in a collision, when compared to females.</a:t>
            </a:r>
            <a:r>
              <a:rPr lang="en-US">
                <a:cs typeface="Calibri"/>
              </a:rPr>
              <a:t> The age range for cyclists most likely involved is between the ages of 26 and 35, higher than we assumed.</a:t>
            </a:r>
          </a:p>
          <a:p>
            <a:pPr marL="171450" indent="-171450">
              <a:buFont typeface="Arial"/>
              <a:buChar char="•"/>
              <a:defRPr/>
            </a:pPr>
            <a:endParaRPr lang="en-US"/>
          </a:p>
          <a:p>
            <a:pPr marL="171450" indent="-171450">
              <a:buFontTx/>
              <a:buChar char="-"/>
              <a:defRPr/>
            </a:pPr>
            <a:r>
              <a:rPr lang="en-US"/>
              <a:t>For our second question about drivers. </a:t>
            </a:r>
          </a:p>
          <a:p>
            <a:pPr marL="171450" indent="-171450">
              <a:buFontTx/>
              <a:buChar char="-"/>
              <a:defRPr/>
            </a:pPr>
            <a:r>
              <a:rPr lang="en-US"/>
              <a:t>Our assumption was incorrect, the majority of drivers involved in these collisions are mostly male, at 87.9%</a:t>
            </a:r>
            <a:endParaRPr lang="en-US">
              <a:cs typeface="Calibri"/>
            </a:endParaRPr>
          </a:p>
          <a:p>
            <a:pPr marL="171450" indent="-171450">
              <a:buFontTx/>
              <a:buChar char="-"/>
              <a:defRPr/>
            </a:pPr>
            <a:r>
              <a:rPr lang="en-US"/>
              <a:t>Our assumption about the age range was partially correct. Drivers between the ages of 36-55 are more likely to be involved with cyclist collisions. </a:t>
            </a:r>
            <a:endParaRPr lang="en-US">
              <a:cs typeface="Calibri"/>
            </a:endParaRPr>
          </a:p>
          <a:p>
            <a:pPr marL="171450" indent="-171450">
              <a:buFont typeface="Arial"/>
              <a:buChar char="•"/>
              <a:defRPr/>
            </a:pPr>
            <a:r>
              <a:rPr lang="en-US"/>
              <a:t>And finally, when looking at external conditions, most collisions take place on a  dry surface, in a single carriageway, with clear weather and ample daylight. </a:t>
            </a:r>
            <a:endParaRPr lang="en-US">
              <a:highlight>
                <a:srgbClr val="FFFF00"/>
              </a:highlight>
              <a:cs typeface="Calibri"/>
            </a:endParaRPr>
          </a:p>
          <a:p>
            <a:pPr>
              <a:defRPr/>
            </a:pPr>
            <a:endParaRPr lang="en-US">
              <a:highlight>
                <a:srgbClr val="FFFF00"/>
              </a:highlight>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22</a:t>
            </a:fld>
            <a:endParaRPr lang="en-US"/>
          </a:p>
        </p:txBody>
      </p:sp>
    </p:spTree>
    <p:extLst>
      <p:ext uri="{BB962C8B-B14F-4D97-AF65-F5344CB8AC3E}">
        <p14:creationId xmlns:p14="http://schemas.microsoft.com/office/powerpoint/2010/main" val="3402583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So, what have we learned from this data?</a:t>
            </a:r>
          </a:p>
          <a:p>
            <a:pPr marL="171450" indent="-171450">
              <a:buFont typeface="Arial"/>
              <a:buChar char="•"/>
            </a:pPr>
            <a:endParaRPr lang="en-US"/>
          </a:p>
          <a:p>
            <a:pPr marL="171450" indent="-171450">
              <a:buFont typeface="Arial"/>
              <a:buChar char="•"/>
            </a:pPr>
            <a:r>
              <a:rPr lang="en-US"/>
              <a:t>First, let’s consider the cyclists. Cyclists are commuters, who are part of the working class. Most accidents tend to occur when people are cycling on a nice, sunny, dry day. </a:t>
            </a:r>
            <a:endParaRPr lang="en-US">
              <a:cs typeface="Calibri" panose="020F0502020204030204"/>
            </a:endParaRPr>
          </a:p>
          <a:p>
            <a:pPr marL="171450" indent="-171450">
              <a:buFont typeface="Arial"/>
              <a:buChar char="•"/>
            </a:pPr>
            <a:endParaRPr lang="en-US"/>
          </a:p>
          <a:p>
            <a:pPr marL="171450" indent="-171450">
              <a:buFont typeface="Arial"/>
              <a:buChar char="•"/>
            </a:pPr>
            <a:r>
              <a:rPr lang="en-US"/>
              <a:t>What does this tell us about the drivers? Drivers aged 36-55 years old are not as aware. Also, ,based on the data, we can infer that female drivers are more cautious than their male counterparts. </a:t>
            </a:r>
            <a:endParaRPr lang="en-US">
              <a:cs typeface="Calibri" panose="020F0502020204030204"/>
            </a:endParaRPr>
          </a:p>
          <a:p>
            <a:pPr marL="57150">
              <a:lnSpc>
                <a:spcPct val="90000"/>
              </a:lnSpc>
              <a:spcAft>
                <a:spcPts val="600"/>
              </a:spcAft>
            </a:pPr>
            <a:endParaRPr lang="en-US" sz="5400"/>
          </a:p>
        </p:txBody>
      </p:sp>
      <p:sp>
        <p:nvSpPr>
          <p:cNvPr id="4" name="Slide Number Placeholder 3"/>
          <p:cNvSpPr>
            <a:spLocks noGrp="1"/>
          </p:cNvSpPr>
          <p:nvPr>
            <p:ph type="sldNum" sz="quarter" idx="5"/>
          </p:nvPr>
        </p:nvSpPr>
        <p:spPr/>
        <p:txBody>
          <a:bodyPr/>
          <a:lstStyle/>
          <a:p>
            <a:fld id="{370045D1-6868-0D46-B1EF-7AA3299D5AE6}" type="slidenum">
              <a:rPr lang="en-US" smtClean="0"/>
              <a:t>23</a:t>
            </a:fld>
            <a:endParaRPr lang="en-US"/>
          </a:p>
        </p:txBody>
      </p:sp>
    </p:spTree>
    <p:extLst>
      <p:ext uri="{BB962C8B-B14F-4D97-AF65-F5344CB8AC3E}">
        <p14:creationId xmlns:p14="http://schemas.microsoft.com/office/powerpoint/2010/main" val="387505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cs typeface="Calibri"/>
              </a:rPr>
              <a:t>How-den-oh-</a:t>
            </a:r>
            <a:r>
              <a:rPr lang="en-US" err="1">
                <a:cs typeface="Calibri"/>
              </a:rPr>
              <a:t>shau</a:t>
            </a:r>
            <a:r>
              <a:rPr lang="en-US">
                <a:cs typeface="Calibri"/>
              </a:rPr>
              <a:t>-nee</a:t>
            </a:r>
          </a:p>
        </p:txBody>
      </p:sp>
      <p:sp>
        <p:nvSpPr>
          <p:cNvPr id="4" name="Slide Number Placeholder 3"/>
          <p:cNvSpPr>
            <a:spLocks noGrp="1"/>
          </p:cNvSpPr>
          <p:nvPr>
            <p:ph type="sldNum" sz="quarter" idx="5"/>
          </p:nvPr>
        </p:nvSpPr>
        <p:spPr/>
        <p:txBody>
          <a:bodyPr/>
          <a:lstStyle/>
          <a:p>
            <a:fld id="{370045D1-6868-0D46-B1EF-7AA3299D5AE6}" type="slidenum">
              <a:rPr lang="en-US" smtClean="0"/>
              <a:t>2</a:t>
            </a:fld>
            <a:endParaRPr lang="en-US"/>
          </a:p>
        </p:txBody>
      </p:sp>
    </p:spTree>
    <p:extLst>
      <p:ext uri="{BB962C8B-B14F-4D97-AF65-F5344CB8AC3E}">
        <p14:creationId xmlns:p14="http://schemas.microsoft.com/office/powerpoint/2010/main" val="284707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As with all data sets, there  are some limitations  within this data that may have may impacted  the interpretation of these results. </a:t>
            </a:r>
          </a:p>
          <a:p>
            <a:r>
              <a:rPr lang="en-US"/>
              <a:t>As you are aware, these reports are from Central London. We recognize that this data may reflect some variations in lifestyle, most specifically weather conditions. It additionally only reflects cycling patterns in a major city. </a:t>
            </a:r>
          </a:p>
          <a:p>
            <a:r>
              <a:rPr lang="en-US"/>
              <a:t>Further, the data collected in this pool is also built solely from police reports. This means there are most likely many unreported cases, which could skew our data. For example, women or individuals in a different age bracket may be less likely to report. </a:t>
            </a:r>
          </a:p>
        </p:txBody>
      </p:sp>
      <p:sp>
        <p:nvSpPr>
          <p:cNvPr id="4" name="Slide Number Placeholder 3"/>
          <p:cNvSpPr>
            <a:spLocks noGrp="1"/>
          </p:cNvSpPr>
          <p:nvPr>
            <p:ph type="sldNum" sz="quarter" idx="5"/>
          </p:nvPr>
        </p:nvSpPr>
        <p:spPr/>
        <p:txBody>
          <a:bodyPr/>
          <a:lstStyle/>
          <a:p>
            <a:fld id="{370045D1-6868-0D46-B1EF-7AA3299D5AE6}" type="slidenum">
              <a:rPr lang="en-US" smtClean="0"/>
              <a:t>24</a:t>
            </a:fld>
            <a:endParaRPr lang="en-US"/>
          </a:p>
        </p:txBody>
      </p:sp>
    </p:spTree>
    <p:extLst>
      <p:ext uri="{BB962C8B-B14F-4D97-AF65-F5344CB8AC3E}">
        <p14:creationId xmlns:p14="http://schemas.microsoft.com/office/powerpoint/2010/main" val="1899456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0045D1-6868-0D46-B1EF-7AA3299D5AE6}" type="slidenum">
              <a:rPr lang="en-US" smtClean="0"/>
              <a:t>25</a:t>
            </a:fld>
            <a:endParaRPr lang="en-US"/>
          </a:p>
        </p:txBody>
      </p:sp>
    </p:spTree>
    <p:extLst>
      <p:ext uri="{BB962C8B-B14F-4D97-AF65-F5344CB8AC3E}">
        <p14:creationId xmlns:p14="http://schemas.microsoft.com/office/powerpoint/2010/main" val="1890435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a:lnSpc>
                <a:spcPct val="90000"/>
              </a:lnSpc>
              <a:spcAft>
                <a:spcPts val="600"/>
              </a:spcAft>
            </a:pPr>
            <a:r>
              <a:rPr lang="en-US" sz="5400">
                <a:cs typeface="Calibri" panose="020F0502020204030204"/>
              </a:rPr>
              <a:t>So, how can we apply this knowledge to make drivers and cyclists more aware? </a:t>
            </a:r>
          </a:p>
          <a:p>
            <a:pPr marL="57150">
              <a:lnSpc>
                <a:spcPct val="90000"/>
              </a:lnSpc>
              <a:spcAft>
                <a:spcPts val="600"/>
              </a:spcAft>
            </a:pPr>
            <a:r>
              <a:rPr lang="en-US" sz="5400">
                <a:cs typeface="Calibri" panose="020F0502020204030204"/>
              </a:rPr>
              <a:t>For cyclists – Safety can be supported by providing new infrastructure such as cycling lanes with dividers. In addition, emphasis can be put on educating cyclists about safer routes, such as ones with less automotive traffic and designated cycling lanes. </a:t>
            </a:r>
          </a:p>
          <a:p>
            <a:pPr marL="228600" indent="-171450">
              <a:lnSpc>
                <a:spcPct val="90000"/>
              </a:lnSpc>
              <a:spcAft>
                <a:spcPts val="600"/>
              </a:spcAft>
              <a:buFontTx/>
              <a:buChar char="-"/>
            </a:pPr>
            <a:endParaRPr lang="en-US" sz="5400">
              <a:cs typeface="Calibri" panose="020F0502020204030204"/>
            </a:endParaRPr>
          </a:p>
          <a:p>
            <a:pPr marL="228600" indent="-171450">
              <a:lnSpc>
                <a:spcPct val="90000"/>
              </a:lnSpc>
              <a:spcAft>
                <a:spcPts val="600"/>
              </a:spcAft>
              <a:buFontTx/>
              <a:buChar char="-"/>
            </a:pPr>
            <a:r>
              <a:rPr lang="en-US" sz="5400">
                <a:cs typeface="Calibri" panose="020F0502020204030204"/>
              </a:rPr>
              <a:t>Drivers can be supported, as well, through education. These initiatives could include new signage to promote awareness for safer practices, such as speed limit feedback signs or hazard signs, such as slowing down in the presence of cyclists. </a:t>
            </a:r>
          </a:p>
          <a:p>
            <a:pPr marL="228600" indent="-171450">
              <a:lnSpc>
                <a:spcPct val="90000"/>
              </a:lnSpc>
              <a:spcAft>
                <a:spcPts val="600"/>
              </a:spcAft>
              <a:buFontTx/>
              <a:buChar char="-"/>
            </a:pPr>
            <a:r>
              <a:rPr lang="en-US" sz="5400">
                <a:cs typeface="Calibri" panose="020F0502020204030204"/>
              </a:rPr>
              <a:t>Further awareness could also be promoted through public education, such as public service announcements targeted towards males between  the ages of 36 to 55. </a:t>
            </a:r>
          </a:p>
          <a:p>
            <a:pPr marL="228600" indent="-171450">
              <a:lnSpc>
                <a:spcPct val="90000"/>
              </a:lnSpc>
              <a:spcAft>
                <a:spcPts val="600"/>
              </a:spcAft>
              <a:buFontTx/>
              <a:buChar char="-"/>
            </a:pPr>
            <a:r>
              <a:rPr lang="en-US" sz="5400">
                <a:cs typeface="Calibri" panose="020F0502020204030204"/>
              </a:rPr>
              <a:t>(Pause)</a:t>
            </a:r>
          </a:p>
          <a:p>
            <a:pPr marL="228600" indent="-171450">
              <a:lnSpc>
                <a:spcPct val="90000"/>
              </a:lnSpc>
              <a:spcAft>
                <a:spcPts val="600"/>
              </a:spcAft>
              <a:buFontTx/>
              <a:buChar char="-"/>
            </a:pPr>
            <a:r>
              <a:rPr lang="en-US" sz="5400">
                <a:cs typeface="Calibri" panose="020F0502020204030204"/>
              </a:rPr>
              <a:t>With this knowledge intact, promoting awareness and safe practices will hopefully create a safer cycling environment and help decrease the number of collisions involving cyclists. Thank you.</a:t>
            </a:r>
            <a:endParaRPr lang="en-US" sz="5400"/>
          </a:p>
        </p:txBody>
      </p:sp>
      <p:sp>
        <p:nvSpPr>
          <p:cNvPr id="4" name="Slide Number Placeholder 3"/>
          <p:cNvSpPr>
            <a:spLocks noGrp="1"/>
          </p:cNvSpPr>
          <p:nvPr>
            <p:ph type="sldNum" sz="quarter" idx="5"/>
          </p:nvPr>
        </p:nvSpPr>
        <p:spPr/>
        <p:txBody>
          <a:bodyPr/>
          <a:lstStyle/>
          <a:p>
            <a:fld id="{370045D1-6868-0D46-B1EF-7AA3299D5AE6}" type="slidenum">
              <a:rPr lang="en-US" smtClean="0"/>
              <a:t>26</a:t>
            </a:fld>
            <a:endParaRPr lang="en-US"/>
          </a:p>
        </p:txBody>
      </p:sp>
    </p:spTree>
    <p:extLst>
      <p:ext uri="{BB962C8B-B14F-4D97-AF65-F5344CB8AC3E}">
        <p14:creationId xmlns:p14="http://schemas.microsoft.com/office/powerpoint/2010/main" val="411011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concludes we would would like to thank: Cycle Streets </a:t>
            </a:r>
            <a:r>
              <a:rPr lang="en-US" err="1"/>
              <a:t>Api</a:t>
            </a:r>
            <a:r>
              <a:rPr lang="en-US"/>
              <a:t>, </a:t>
            </a:r>
            <a:r>
              <a:rPr lang="en-US" err="1"/>
              <a:t>UofT</a:t>
            </a:r>
            <a:r>
              <a:rPr lang="en-US"/>
              <a:t> Data Analytics for this opportunity and our fabulous leaders, Madhur, Ken and Josh for their ongoing support and wisdom. </a:t>
            </a:r>
          </a:p>
        </p:txBody>
      </p:sp>
      <p:sp>
        <p:nvSpPr>
          <p:cNvPr id="4" name="Slide Number Placeholder 3"/>
          <p:cNvSpPr>
            <a:spLocks noGrp="1"/>
          </p:cNvSpPr>
          <p:nvPr>
            <p:ph type="sldNum" sz="quarter" idx="5"/>
          </p:nvPr>
        </p:nvSpPr>
        <p:spPr/>
        <p:txBody>
          <a:bodyPr/>
          <a:lstStyle/>
          <a:p>
            <a:fld id="{370045D1-6868-0D46-B1EF-7AA3299D5AE6}" type="slidenum">
              <a:rPr lang="en-US" smtClean="0"/>
              <a:t>27</a:t>
            </a:fld>
            <a:endParaRPr lang="en-US"/>
          </a:p>
        </p:txBody>
      </p:sp>
    </p:spTree>
    <p:extLst>
      <p:ext uri="{BB962C8B-B14F-4D97-AF65-F5344CB8AC3E}">
        <p14:creationId xmlns:p14="http://schemas.microsoft.com/office/powerpoint/2010/main" val="2587459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our references. </a:t>
            </a:r>
          </a:p>
        </p:txBody>
      </p:sp>
      <p:sp>
        <p:nvSpPr>
          <p:cNvPr id="4" name="Slide Number Placeholder 3"/>
          <p:cNvSpPr>
            <a:spLocks noGrp="1"/>
          </p:cNvSpPr>
          <p:nvPr>
            <p:ph type="sldNum" sz="quarter" idx="5"/>
          </p:nvPr>
        </p:nvSpPr>
        <p:spPr/>
        <p:txBody>
          <a:bodyPr/>
          <a:lstStyle/>
          <a:p>
            <a:fld id="{370045D1-6868-0D46-B1EF-7AA3299D5AE6}" type="slidenum">
              <a:rPr lang="en-US" smtClean="0"/>
              <a:t>28</a:t>
            </a:fld>
            <a:endParaRPr lang="en-US"/>
          </a:p>
        </p:txBody>
      </p:sp>
    </p:spTree>
    <p:extLst>
      <p:ext uri="{BB962C8B-B14F-4D97-AF65-F5344CB8AC3E}">
        <p14:creationId xmlns:p14="http://schemas.microsoft.com/office/powerpoint/2010/main" val="3587627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again for listening to our presentation.</a:t>
            </a:r>
          </a:p>
          <a:p>
            <a:r>
              <a:rPr lang="en-US"/>
              <a:t>Cycle safely!</a:t>
            </a:r>
          </a:p>
        </p:txBody>
      </p:sp>
      <p:sp>
        <p:nvSpPr>
          <p:cNvPr id="4" name="Slide Number Placeholder 3"/>
          <p:cNvSpPr>
            <a:spLocks noGrp="1"/>
          </p:cNvSpPr>
          <p:nvPr>
            <p:ph type="sldNum" sz="quarter" idx="5"/>
          </p:nvPr>
        </p:nvSpPr>
        <p:spPr/>
        <p:txBody>
          <a:bodyPr/>
          <a:lstStyle/>
          <a:p>
            <a:fld id="{370045D1-6868-0D46-B1EF-7AA3299D5AE6}" type="slidenum">
              <a:rPr lang="en-US" smtClean="0"/>
              <a:t>29</a:t>
            </a:fld>
            <a:endParaRPr lang="en-US"/>
          </a:p>
        </p:txBody>
      </p:sp>
    </p:spTree>
    <p:extLst>
      <p:ext uri="{BB962C8B-B14F-4D97-AF65-F5344CB8AC3E}">
        <p14:creationId xmlns:p14="http://schemas.microsoft.com/office/powerpoint/2010/main" val="332323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0045D1-6868-0D46-B1EF-7AA3299D5AE6}" type="slidenum">
              <a:rPr lang="en-US" smtClean="0"/>
              <a:t>3</a:t>
            </a:fld>
            <a:endParaRPr lang="en-US"/>
          </a:p>
        </p:txBody>
      </p:sp>
    </p:spTree>
    <p:extLst>
      <p:ext uri="{BB962C8B-B14F-4D97-AF65-F5344CB8AC3E}">
        <p14:creationId xmlns:p14="http://schemas.microsoft.com/office/powerpoint/2010/main" val="2682385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defRPr/>
            </a:pPr>
            <a:r>
              <a:rPr lang="en-US" dirty="0">
                <a:cs typeface="Calibri"/>
              </a:rPr>
              <a:t>Here is just our project overview:</a:t>
            </a:r>
          </a:p>
          <a:p>
            <a:pPr marL="171450" indent="-171450">
              <a:buFont typeface="Calibri"/>
              <a:buChar char="-"/>
            </a:pPr>
            <a:r>
              <a:rPr lang="en-US" dirty="0">
                <a:cs typeface="Calibri"/>
              </a:rPr>
              <a:t>First we wanted to identify the characteristics and conditions that may impact cycling safety</a:t>
            </a:r>
          </a:p>
          <a:p>
            <a:pPr marL="171450" indent="-171450">
              <a:buFont typeface="Calibri"/>
              <a:buChar char="-"/>
            </a:pPr>
            <a:r>
              <a:rPr lang="en-US" dirty="0">
                <a:cs typeface="Calibri"/>
              </a:rPr>
              <a:t>Next we analyzed potential conditions to find if there are any relationships within the data</a:t>
            </a:r>
          </a:p>
          <a:p>
            <a:pPr marL="171450" indent="-171450">
              <a:buFont typeface="Calibri"/>
              <a:buChar char="-"/>
            </a:pPr>
            <a:r>
              <a:rPr lang="en-US" dirty="0">
                <a:cs typeface="Calibri"/>
              </a:rPr>
              <a:t>Lastly, through applications, we can use these findings to promote safer cycling conditions for all cyclists, both current and upcoming</a:t>
            </a:r>
          </a:p>
          <a:p>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5</a:t>
            </a:fld>
            <a:endParaRPr lang="en-US"/>
          </a:p>
        </p:txBody>
      </p:sp>
    </p:spTree>
    <p:extLst>
      <p:ext uri="{BB962C8B-B14F-4D97-AF65-F5344CB8AC3E}">
        <p14:creationId xmlns:p14="http://schemas.microsoft.com/office/powerpoint/2010/main" val="320754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our data we used the </a:t>
            </a:r>
            <a:r>
              <a:rPr lang="en-US" dirty="0" err="1">
                <a:cs typeface="Calibri"/>
              </a:rPr>
              <a:t>CycleStreets</a:t>
            </a:r>
            <a:r>
              <a:rPr lang="en-US" dirty="0">
                <a:cs typeface="Calibri"/>
              </a:rPr>
              <a:t> API (v2):</a:t>
            </a:r>
            <a:endParaRPr lang="en-US" dirty="0"/>
          </a:p>
          <a:p>
            <a:pPr marL="171450" indent="-171450">
              <a:buFont typeface="Calibri"/>
              <a:buChar char="-"/>
            </a:pPr>
            <a:r>
              <a:rPr lang="en-US" dirty="0">
                <a:cs typeface="Calibri"/>
              </a:rPr>
              <a:t>It is a Modern JSON interface</a:t>
            </a:r>
          </a:p>
          <a:p>
            <a:pPr marL="171450" indent="-171450">
              <a:buFont typeface="Calibri"/>
              <a:buChar char="-"/>
            </a:pPr>
            <a:r>
              <a:rPr lang="en-US" dirty="0">
                <a:cs typeface="Calibri"/>
              </a:rPr>
              <a:t>We used the Advocacy Data consisting of the Collision Report &amp; Collisions Data</a:t>
            </a:r>
          </a:p>
          <a:p>
            <a:pPr marL="171450" indent="-171450">
              <a:buFont typeface="Calibri"/>
              <a:buChar char="-"/>
            </a:pPr>
            <a:r>
              <a:rPr lang="en-US" dirty="0">
                <a:cs typeface="Calibri"/>
              </a:rPr>
              <a:t>The Date Range is 1999 – 2021</a:t>
            </a:r>
          </a:p>
          <a:p>
            <a:pPr marL="171450" indent="-171450">
              <a:buFont typeface="Calibri"/>
              <a:buChar char="-"/>
            </a:pPr>
            <a:r>
              <a:rPr lang="en-US" dirty="0">
                <a:cs typeface="Calibri"/>
              </a:rPr>
              <a:t>We obtained over 28,000+ rows of data</a:t>
            </a:r>
          </a:p>
          <a:p>
            <a:pPr marL="171450" indent="-171450">
              <a:buFont typeface="Calibri"/>
              <a:buChar char="-"/>
            </a:pPr>
            <a:r>
              <a:rPr lang="en-US" dirty="0">
                <a:cs typeface="Calibri"/>
              </a:rPr>
              <a:t>The Data is collected from police reports </a:t>
            </a:r>
          </a:p>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6</a:t>
            </a:fld>
            <a:endParaRPr lang="en-US"/>
          </a:p>
        </p:txBody>
      </p:sp>
    </p:spTree>
    <p:extLst>
      <p:ext uri="{BB962C8B-B14F-4D97-AF65-F5344CB8AC3E}">
        <p14:creationId xmlns:p14="http://schemas.microsoft.com/office/powerpoint/2010/main" val="2408920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cs typeface="Calibri"/>
              </a:rPr>
              <a:t>We had general assumptions about cycling collisions:</a:t>
            </a:r>
            <a:endParaRPr lang="en-US">
              <a:cs typeface="Calibri"/>
            </a:endParaRPr>
          </a:p>
          <a:p>
            <a:pPr marL="171450" indent="-171450">
              <a:buFont typeface="Calibri"/>
              <a:buChar char="-"/>
            </a:pPr>
            <a:r>
              <a:rPr lang="en-CA" dirty="0">
                <a:cs typeface="Calibri"/>
              </a:rPr>
              <a:t>First... </a:t>
            </a:r>
          </a:p>
          <a:p>
            <a:pPr marL="171450" indent="-171450">
              <a:buFont typeface="Calibri"/>
              <a:buChar char="-"/>
            </a:pPr>
            <a:r>
              <a:rPr lang="en-CA" dirty="0">
                <a:cs typeface="Calibri"/>
              </a:rPr>
              <a:t>Second...</a:t>
            </a:r>
          </a:p>
          <a:p>
            <a:pPr marL="171450" indent="-171450">
              <a:buFont typeface="Calibri"/>
              <a:buChar char="-"/>
            </a:pPr>
            <a:r>
              <a:rPr lang="en-CA" dirty="0">
                <a:cs typeface="Calibri"/>
              </a:rPr>
              <a:t>Third...</a:t>
            </a:r>
          </a:p>
        </p:txBody>
      </p:sp>
      <p:sp>
        <p:nvSpPr>
          <p:cNvPr id="4" name="Slide Number Placeholder 3"/>
          <p:cNvSpPr>
            <a:spLocks noGrp="1"/>
          </p:cNvSpPr>
          <p:nvPr>
            <p:ph type="sldNum" sz="quarter" idx="5"/>
          </p:nvPr>
        </p:nvSpPr>
        <p:spPr/>
        <p:txBody>
          <a:bodyPr/>
          <a:lstStyle/>
          <a:p>
            <a:fld id="{370045D1-6868-0D46-B1EF-7AA3299D5AE6}" type="slidenum">
              <a:rPr lang="en-US" smtClean="0"/>
              <a:t>8</a:t>
            </a:fld>
            <a:endParaRPr lang="en-US"/>
          </a:p>
        </p:txBody>
      </p:sp>
    </p:spTree>
    <p:extLst>
      <p:ext uri="{BB962C8B-B14F-4D97-AF65-F5344CB8AC3E}">
        <p14:creationId xmlns:p14="http://schemas.microsoft.com/office/powerpoint/2010/main" val="2881466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a typeface="Rockwell" panose="02060603020205020403" pitchFamily="18" charset="77"/>
                <a:cs typeface="Calibri"/>
              </a:rPr>
              <a:t>These assumptions then led us to our questions:</a:t>
            </a:r>
            <a:endParaRPr lang="en-US"/>
          </a:p>
          <a:p>
            <a:pPr marL="285750" indent="-285750">
              <a:buFont typeface="Calibri"/>
              <a:buChar char="-"/>
            </a:pPr>
            <a:r>
              <a:rPr lang="en-CA" dirty="0">
                <a:ea typeface="Rockwell" panose="02060603020205020403" pitchFamily="18" charset="77"/>
                <a:cs typeface="Calibri"/>
              </a:rPr>
              <a:t>First...</a:t>
            </a:r>
            <a:endParaRPr lang="en-CA" sz="1200" dirty="0">
              <a:effectLst/>
              <a:ea typeface="Rockwell" panose="02060603020205020403" pitchFamily="18" charset="77"/>
              <a:cs typeface="Calibri"/>
            </a:endParaRPr>
          </a:p>
          <a:p>
            <a:pPr marL="285750" indent="-285750">
              <a:buFont typeface="Calibri"/>
              <a:buChar char="-"/>
            </a:pPr>
            <a:r>
              <a:rPr lang="en-CA" dirty="0">
                <a:cs typeface="Calibri"/>
              </a:rPr>
              <a:t>Second...</a:t>
            </a:r>
          </a:p>
          <a:p>
            <a:pPr marL="285750" indent="-285750">
              <a:buFont typeface="Calibri"/>
              <a:buChar char="-"/>
            </a:pPr>
            <a:r>
              <a:rPr lang="en-CA" dirty="0">
                <a:cs typeface="Calibri" panose="020F0502020204030204"/>
              </a:rPr>
              <a:t>Third...</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9</a:t>
            </a:fld>
            <a:endParaRPr lang="en-US"/>
          </a:p>
        </p:txBody>
      </p:sp>
    </p:spTree>
    <p:extLst>
      <p:ext uri="{BB962C8B-B14F-4D97-AF65-F5344CB8AC3E}">
        <p14:creationId xmlns:p14="http://schemas.microsoft.com/office/powerpoint/2010/main" val="269698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dirty="0">
                <a:cs typeface="Calibri"/>
              </a:rPr>
              <a:t>This slide consists of the Total Collisions in Central London. This is inclusive of slight, serious and fatal. We can see denser points at junctions. </a:t>
            </a:r>
            <a:endParaRPr lang="en-US" dirty="0"/>
          </a:p>
          <a:p>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70045D1-6868-0D46-B1EF-7AA3299D5AE6}" type="slidenum">
              <a:rPr lang="en-US" smtClean="0"/>
              <a:t>11</a:t>
            </a:fld>
            <a:endParaRPr lang="en-US"/>
          </a:p>
        </p:txBody>
      </p:sp>
    </p:spTree>
    <p:extLst>
      <p:ext uri="{BB962C8B-B14F-4D97-AF65-F5344CB8AC3E}">
        <p14:creationId xmlns:p14="http://schemas.microsoft.com/office/powerpoint/2010/main" val="113554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classifications of severity:</a:t>
            </a:r>
          </a:p>
          <a:p>
            <a:pPr marL="171450" indent="-171450">
              <a:buFont typeface="Calibri"/>
              <a:buChar char="-"/>
            </a:pPr>
            <a:r>
              <a:rPr lang="en-US" dirty="0">
                <a:cs typeface="Calibri"/>
              </a:rPr>
              <a:t>Slight is if the casualty feels neck pain and bruises</a:t>
            </a:r>
          </a:p>
          <a:p>
            <a:pPr marL="171450" indent="-171450">
              <a:buFont typeface="Calibri"/>
              <a:buChar char="-"/>
            </a:pPr>
            <a:r>
              <a:rPr lang="en-US" dirty="0">
                <a:cs typeface="Calibri"/>
              </a:rPr>
              <a:t>Serious is if they have broken bones or internal injuries</a:t>
            </a:r>
          </a:p>
          <a:p>
            <a:pPr marL="171450" indent="-171450">
              <a:buFont typeface="Calibri"/>
              <a:buChar char="-"/>
            </a:pPr>
            <a:r>
              <a:rPr lang="en-US" dirty="0">
                <a:cs typeface="Calibri"/>
              </a:rPr>
              <a:t>Fatal is death at time of collision or death within 30 days of injury. We focused on the fatal collisions.</a:t>
            </a:r>
          </a:p>
        </p:txBody>
      </p:sp>
      <p:sp>
        <p:nvSpPr>
          <p:cNvPr id="4" name="Slide Number Placeholder 3"/>
          <p:cNvSpPr>
            <a:spLocks noGrp="1"/>
          </p:cNvSpPr>
          <p:nvPr>
            <p:ph type="sldNum" sz="quarter" idx="5"/>
          </p:nvPr>
        </p:nvSpPr>
        <p:spPr/>
        <p:txBody>
          <a:bodyPr/>
          <a:lstStyle/>
          <a:p>
            <a:fld id="{370045D1-6868-0D46-B1EF-7AA3299D5AE6}" type="slidenum">
              <a:rPr lang="en-US" smtClean="0"/>
              <a:t>12</a:t>
            </a:fld>
            <a:endParaRPr lang="en-US"/>
          </a:p>
        </p:txBody>
      </p:sp>
    </p:spTree>
    <p:extLst>
      <p:ext uri="{BB962C8B-B14F-4D97-AF65-F5344CB8AC3E}">
        <p14:creationId xmlns:p14="http://schemas.microsoft.com/office/powerpoint/2010/main" val="92575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F608-6C92-8764-F402-79D611591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DE31B5-76DA-2772-8499-3BFE534736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DF218D-5B8C-D283-7111-F1CA95191CE5}"/>
              </a:ext>
            </a:extLst>
          </p:cNvPr>
          <p:cNvSpPr>
            <a:spLocks noGrp="1"/>
          </p:cNvSpPr>
          <p:nvPr>
            <p:ph type="dt" sz="half" idx="10"/>
          </p:nvPr>
        </p:nvSpPr>
        <p:spPr/>
        <p:txBody>
          <a:bodyPr/>
          <a:lstStyle/>
          <a:p>
            <a:fld id="{8EF5407B-A0FB-AA42-8097-D378593B36C8}" type="datetime1">
              <a:rPr lang="en-CA" smtClean="0"/>
              <a:t>2023-02-14</a:t>
            </a:fld>
            <a:endParaRPr lang="en-US"/>
          </a:p>
        </p:txBody>
      </p:sp>
      <p:sp>
        <p:nvSpPr>
          <p:cNvPr id="5" name="Footer Placeholder 4">
            <a:extLst>
              <a:ext uri="{FF2B5EF4-FFF2-40B4-BE49-F238E27FC236}">
                <a16:creationId xmlns:a16="http://schemas.microsoft.com/office/drawing/2014/main" id="{FDFDD462-1EA8-251F-F749-7D24970F4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312844-E2DA-635D-06FE-FBD82383C7C4}"/>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4674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6355-537F-66FA-48F9-EED1FFD95A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00B6E1-0651-7954-4E8B-370FE82E3F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71345-46ED-CBAF-FAD9-3A8E4D353D22}"/>
              </a:ext>
            </a:extLst>
          </p:cNvPr>
          <p:cNvSpPr>
            <a:spLocks noGrp="1"/>
          </p:cNvSpPr>
          <p:nvPr>
            <p:ph type="dt" sz="half" idx="10"/>
          </p:nvPr>
        </p:nvSpPr>
        <p:spPr/>
        <p:txBody>
          <a:bodyPr/>
          <a:lstStyle/>
          <a:p>
            <a:fld id="{0860F273-E036-614C-AB1D-31849B9A8668}" type="datetime1">
              <a:rPr lang="en-CA" smtClean="0"/>
              <a:t>2023-02-14</a:t>
            </a:fld>
            <a:endParaRPr lang="en-US"/>
          </a:p>
        </p:txBody>
      </p:sp>
      <p:sp>
        <p:nvSpPr>
          <p:cNvPr id="5" name="Footer Placeholder 4">
            <a:extLst>
              <a:ext uri="{FF2B5EF4-FFF2-40B4-BE49-F238E27FC236}">
                <a16:creationId xmlns:a16="http://schemas.microsoft.com/office/drawing/2014/main" id="{898EBDDE-BFDC-34F7-1E2F-EA58106941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066B9-F3A8-B069-CD39-13EA6BE2DADF}"/>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362276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BB60E0-19C2-A9DC-617B-3CDE3C0535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8632CC-AA3A-EFEC-6717-A6A8ADA99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DA68D4-7256-4F75-6555-503941FE6138}"/>
              </a:ext>
            </a:extLst>
          </p:cNvPr>
          <p:cNvSpPr>
            <a:spLocks noGrp="1"/>
          </p:cNvSpPr>
          <p:nvPr>
            <p:ph type="dt" sz="half" idx="10"/>
          </p:nvPr>
        </p:nvSpPr>
        <p:spPr/>
        <p:txBody>
          <a:bodyPr/>
          <a:lstStyle/>
          <a:p>
            <a:fld id="{0E3C11F7-EF55-E945-B93A-6A8516539A2C}" type="datetime1">
              <a:rPr lang="en-CA" smtClean="0"/>
              <a:t>2023-02-14</a:t>
            </a:fld>
            <a:endParaRPr lang="en-US"/>
          </a:p>
        </p:txBody>
      </p:sp>
      <p:sp>
        <p:nvSpPr>
          <p:cNvPr id="5" name="Footer Placeholder 4">
            <a:extLst>
              <a:ext uri="{FF2B5EF4-FFF2-40B4-BE49-F238E27FC236}">
                <a16:creationId xmlns:a16="http://schemas.microsoft.com/office/drawing/2014/main" id="{0C742C3B-E51F-9921-1395-3472854FA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E87CA-EF4A-2BAF-5724-1D7D6A891754}"/>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255770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0A750-2141-D0E4-A088-9E14A085DB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3E27A9-C66F-F5E8-FE3E-167A65848A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BFD71-A73C-35A5-844A-83F0E1530ED7}"/>
              </a:ext>
            </a:extLst>
          </p:cNvPr>
          <p:cNvSpPr>
            <a:spLocks noGrp="1"/>
          </p:cNvSpPr>
          <p:nvPr>
            <p:ph type="dt" sz="half" idx="10"/>
          </p:nvPr>
        </p:nvSpPr>
        <p:spPr/>
        <p:txBody>
          <a:bodyPr/>
          <a:lstStyle/>
          <a:p>
            <a:fld id="{7293ED3A-6DEC-EF49-8A18-E9D86490FF66}" type="datetime1">
              <a:rPr lang="en-CA" smtClean="0"/>
              <a:t>2023-02-14</a:t>
            </a:fld>
            <a:endParaRPr lang="en-US"/>
          </a:p>
        </p:txBody>
      </p:sp>
      <p:sp>
        <p:nvSpPr>
          <p:cNvPr id="5" name="Footer Placeholder 4">
            <a:extLst>
              <a:ext uri="{FF2B5EF4-FFF2-40B4-BE49-F238E27FC236}">
                <a16:creationId xmlns:a16="http://schemas.microsoft.com/office/drawing/2014/main" id="{D0DCB946-2023-5700-2661-CAB3BF964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71267-88D3-AF76-3ED1-F03C5A2AD294}"/>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389497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5198-3D4C-490C-0DCE-990E8B5B3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4A953-DD5D-F6E3-0E0D-9D07999D7B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B1FCC-B9D0-008C-7559-72AC8DDCAC62}"/>
              </a:ext>
            </a:extLst>
          </p:cNvPr>
          <p:cNvSpPr>
            <a:spLocks noGrp="1"/>
          </p:cNvSpPr>
          <p:nvPr>
            <p:ph type="dt" sz="half" idx="10"/>
          </p:nvPr>
        </p:nvSpPr>
        <p:spPr/>
        <p:txBody>
          <a:bodyPr/>
          <a:lstStyle/>
          <a:p>
            <a:fld id="{95638409-9FB9-AB47-94D9-C0AAA294BB3C}" type="datetime1">
              <a:rPr lang="en-CA" smtClean="0"/>
              <a:t>2023-02-14</a:t>
            </a:fld>
            <a:endParaRPr lang="en-US"/>
          </a:p>
        </p:txBody>
      </p:sp>
      <p:sp>
        <p:nvSpPr>
          <p:cNvPr id="5" name="Footer Placeholder 4">
            <a:extLst>
              <a:ext uri="{FF2B5EF4-FFF2-40B4-BE49-F238E27FC236}">
                <a16:creationId xmlns:a16="http://schemas.microsoft.com/office/drawing/2014/main" id="{6F6E0F1D-ACED-185D-27E4-5A4B79FE3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09B57-C15B-E82E-E6D3-AC29586C354B}"/>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243691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3D71-1F80-C658-7BB0-0C7CCD348D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981AB-B5E5-A905-4950-6740D02CE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9A749A-7C7F-2AE5-297F-0B64D7BD0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27642D-ACEE-B4A8-5B75-F0BB0136D2D6}"/>
              </a:ext>
            </a:extLst>
          </p:cNvPr>
          <p:cNvSpPr>
            <a:spLocks noGrp="1"/>
          </p:cNvSpPr>
          <p:nvPr>
            <p:ph type="dt" sz="half" idx="10"/>
          </p:nvPr>
        </p:nvSpPr>
        <p:spPr/>
        <p:txBody>
          <a:bodyPr/>
          <a:lstStyle/>
          <a:p>
            <a:fld id="{F6F9C01D-F54E-9C45-8813-5179067C9D74}" type="datetime1">
              <a:rPr lang="en-CA" smtClean="0"/>
              <a:t>2023-02-14</a:t>
            </a:fld>
            <a:endParaRPr lang="en-US"/>
          </a:p>
        </p:txBody>
      </p:sp>
      <p:sp>
        <p:nvSpPr>
          <p:cNvPr id="6" name="Footer Placeholder 5">
            <a:extLst>
              <a:ext uri="{FF2B5EF4-FFF2-40B4-BE49-F238E27FC236}">
                <a16:creationId xmlns:a16="http://schemas.microsoft.com/office/drawing/2014/main" id="{8B0DA4DF-455F-BBF1-BC31-8D75490E63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C75F56-F99A-840B-BCBC-D1EFAA35D0EA}"/>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89748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D519-CF59-AE62-513B-62D738C344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7A6AA4-F9ED-3D9D-DAD4-5414BF8850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830562-E017-33E7-9393-55E72CCE8D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4D4D0A-A2F9-E885-BAD8-F185E82EB2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29D76D-9B4E-45AC-A568-65FF2655D0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746915-4851-025F-63F1-FC373FC9C3E5}"/>
              </a:ext>
            </a:extLst>
          </p:cNvPr>
          <p:cNvSpPr>
            <a:spLocks noGrp="1"/>
          </p:cNvSpPr>
          <p:nvPr>
            <p:ph type="dt" sz="half" idx="10"/>
          </p:nvPr>
        </p:nvSpPr>
        <p:spPr/>
        <p:txBody>
          <a:bodyPr/>
          <a:lstStyle/>
          <a:p>
            <a:fld id="{A27AE8B9-D3AB-674A-B591-CEAAB26C38D2}" type="datetime1">
              <a:rPr lang="en-CA" smtClean="0"/>
              <a:t>2023-02-14</a:t>
            </a:fld>
            <a:endParaRPr lang="en-US"/>
          </a:p>
        </p:txBody>
      </p:sp>
      <p:sp>
        <p:nvSpPr>
          <p:cNvPr id="8" name="Footer Placeholder 7">
            <a:extLst>
              <a:ext uri="{FF2B5EF4-FFF2-40B4-BE49-F238E27FC236}">
                <a16:creationId xmlns:a16="http://schemas.microsoft.com/office/drawing/2014/main" id="{A40DB3FF-29F4-8D0C-4648-0BE1553A38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43452D-EA5A-A4DD-EEC8-48B12623E69B}"/>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32036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4113A-6D32-4A9F-0D58-79FAEDD3C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6ED1D4-BD15-1869-B009-A48996DD2360}"/>
              </a:ext>
            </a:extLst>
          </p:cNvPr>
          <p:cNvSpPr>
            <a:spLocks noGrp="1"/>
          </p:cNvSpPr>
          <p:nvPr>
            <p:ph type="dt" sz="half" idx="10"/>
          </p:nvPr>
        </p:nvSpPr>
        <p:spPr/>
        <p:txBody>
          <a:bodyPr/>
          <a:lstStyle/>
          <a:p>
            <a:fld id="{2E76E315-5CBD-3A44-B291-E99470E2D88E}" type="datetime1">
              <a:rPr lang="en-CA" smtClean="0"/>
              <a:t>2023-02-14</a:t>
            </a:fld>
            <a:endParaRPr lang="en-US"/>
          </a:p>
        </p:txBody>
      </p:sp>
      <p:sp>
        <p:nvSpPr>
          <p:cNvPr id="4" name="Footer Placeholder 3">
            <a:extLst>
              <a:ext uri="{FF2B5EF4-FFF2-40B4-BE49-F238E27FC236}">
                <a16:creationId xmlns:a16="http://schemas.microsoft.com/office/drawing/2014/main" id="{19ED81F8-314B-E24D-0677-D4E650DE1C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A62A05-4CD1-7B9C-6556-030ED167B72A}"/>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226108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185BD8-17FA-2E3C-05D2-227262F3713A}"/>
              </a:ext>
            </a:extLst>
          </p:cNvPr>
          <p:cNvSpPr>
            <a:spLocks noGrp="1"/>
          </p:cNvSpPr>
          <p:nvPr>
            <p:ph type="dt" sz="half" idx="10"/>
          </p:nvPr>
        </p:nvSpPr>
        <p:spPr/>
        <p:txBody>
          <a:bodyPr/>
          <a:lstStyle/>
          <a:p>
            <a:fld id="{0BD4EDAE-FAAB-234D-B1AB-395324B5F59A}" type="datetime1">
              <a:rPr lang="en-CA" smtClean="0"/>
              <a:t>2023-02-14</a:t>
            </a:fld>
            <a:endParaRPr lang="en-US"/>
          </a:p>
        </p:txBody>
      </p:sp>
      <p:sp>
        <p:nvSpPr>
          <p:cNvPr id="3" name="Footer Placeholder 2">
            <a:extLst>
              <a:ext uri="{FF2B5EF4-FFF2-40B4-BE49-F238E27FC236}">
                <a16:creationId xmlns:a16="http://schemas.microsoft.com/office/drawing/2014/main" id="{DF4CA8EC-6897-92C5-BC5B-D2058357B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AF448-0705-7299-5324-47AFA3841871}"/>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1984923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398F-5630-4DBE-D0E5-5650992239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982C95-2717-8586-A44E-3087505A7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890F57-448E-F95C-8A2A-8D22AE420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438016-0AB7-7D08-7066-B35BF4794A82}"/>
              </a:ext>
            </a:extLst>
          </p:cNvPr>
          <p:cNvSpPr>
            <a:spLocks noGrp="1"/>
          </p:cNvSpPr>
          <p:nvPr>
            <p:ph type="dt" sz="half" idx="10"/>
          </p:nvPr>
        </p:nvSpPr>
        <p:spPr/>
        <p:txBody>
          <a:bodyPr/>
          <a:lstStyle/>
          <a:p>
            <a:fld id="{DF781775-F3FD-D34F-A78E-B12846A50E17}" type="datetime1">
              <a:rPr lang="en-CA" smtClean="0"/>
              <a:t>2023-02-14</a:t>
            </a:fld>
            <a:endParaRPr lang="en-US"/>
          </a:p>
        </p:txBody>
      </p:sp>
      <p:sp>
        <p:nvSpPr>
          <p:cNvPr id="6" name="Footer Placeholder 5">
            <a:extLst>
              <a:ext uri="{FF2B5EF4-FFF2-40B4-BE49-F238E27FC236}">
                <a16:creationId xmlns:a16="http://schemas.microsoft.com/office/drawing/2014/main" id="{8279B3AB-62B7-CD5D-F225-0DD97427B3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5C149A-9DDB-C6DE-3D05-A8C98728562F}"/>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75815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0460-83FA-83C1-4596-142A4D36BD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0AC3F9-C8F6-40FE-A764-107D24B74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3BC275-BA36-E814-A22C-FC700D929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BEF339-586E-BD82-4636-0CE09E50374C}"/>
              </a:ext>
            </a:extLst>
          </p:cNvPr>
          <p:cNvSpPr>
            <a:spLocks noGrp="1"/>
          </p:cNvSpPr>
          <p:nvPr>
            <p:ph type="dt" sz="half" idx="10"/>
          </p:nvPr>
        </p:nvSpPr>
        <p:spPr/>
        <p:txBody>
          <a:bodyPr/>
          <a:lstStyle/>
          <a:p>
            <a:fld id="{76F48073-419E-A949-8DFA-0B332FEE94E8}" type="datetime1">
              <a:rPr lang="en-CA" smtClean="0"/>
              <a:t>2023-02-14</a:t>
            </a:fld>
            <a:endParaRPr lang="en-US"/>
          </a:p>
        </p:txBody>
      </p:sp>
      <p:sp>
        <p:nvSpPr>
          <p:cNvPr id="6" name="Footer Placeholder 5">
            <a:extLst>
              <a:ext uri="{FF2B5EF4-FFF2-40B4-BE49-F238E27FC236}">
                <a16:creationId xmlns:a16="http://schemas.microsoft.com/office/drawing/2014/main" id="{C446B72B-EDA3-4424-949B-F5404C466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6C759F-06BE-3AA2-AA2C-EFA32A4898E1}"/>
              </a:ext>
            </a:extLst>
          </p:cNvPr>
          <p:cNvSpPr>
            <a:spLocks noGrp="1"/>
          </p:cNvSpPr>
          <p:nvPr>
            <p:ph type="sldNum" sz="quarter" idx="12"/>
          </p:nvPr>
        </p:nvSpPr>
        <p:spPr/>
        <p:txBody>
          <a:bodyPr/>
          <a:lstStyle/>
          <a:p>
            <a:fld id="{7DC9C804-7126-1C4B-ACDA-196BF9ED5A6D}" type="slidenum">
              <a:rPr lang="en-US" smtClean="0"/>
              <a:t>‹#›</a:t>
            </a:fld>
            <a:endParaRPr lang="en-US"/>
          </a:p>
        </p:txBody>
      </p:sp>
    </p:spTree>
    <p:extLst>
      <p:ext uri="{BB962C8B-B14F-4D97-AF65-F5344CB8AC3E}">
        <p14:creationId xmlns:p14="http://schemas.microsoft.com/office/powerpoint/2010/main" val="2734789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55276B-C24B-F0CE-62F1-B8E3FA71FE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79D53-4353-B9AE-FE74-D5AA66B4C7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2D96C-6B42-DFEB-16B5-62495A29B0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49953A-26CE-0B4F-846C-948B8C87811D}" type="datetime1">
              <a:rPr lang="en-CA" smtClean="0"/>
              <a:t>2023-02-14</a:t>
            </a:fld>
            <a:endParaRPr lang="en-US"/>
          </a:p>
        </p:txBody>
      </p:sp>
      <p:sp>
        <p:nvSpPr>
          <p:cNvPr id="5" name="Footer Placeholder 4">
            <a:extLst>
              <a:ext uri="{FF2B5EF4-FFF2-40B4-BE49-F238E27FC236}">
                <a16:creationId xmlns:a16="http://schemas.microsoft.com/office/drawing/2014/main" id="{FC66F9DE-8E9E-E5BD-4B18-5F59F53ED0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B4977D-CBE1-B74A-4742-C354F23414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9C804-7126-1C4B-ACDA-196BF9ED5A6D}" type="slidenum">
              <a:rPr lang="en-US" smtClean="0"/>
              <a:t>‹#›</a:t>
            </a:fld>
            <a:endParaRPr lang="en-US"/>
          </a:p>
        </p:txBody>
      </p:sp>
    </p:spTree>
    <p:extLst>
      <p:ext uri="{BB962C8B-B14F-4D97-AF65-F5344CB8AC3E}">
        <p14:creationId xmlns:p14="http://schemas.microsoft.com/office/powerpoint/2010/main" val="166243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s/rueda-neum%C3%A1tico-bicicleta-ronda-307316/"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es/rueda-neum%C3%A1tico-bicicleta-ronda-307316/"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pixabay.com/es/rueda-neum%C3%A1tico-bicicleta-ronda-307316/"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nacto.org/wp-" TargetMode="External"/><Relationship Id="rId3" Type="http://schemas.openxmlformats.org/officeDocument/2006/relationships/image" Target="../media/image1.png"/><Relationship Id="rId7" Type="http://schemas.openxmlformats.org/officeDocument/2006/relationships/hyperlink" Target="https://assets.publishing.service.gov.uk/government/uploads/system/uploads/attachment_data/file/995423/stats20-2011.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ssets.publishing.service.gov.uk/government/uploads/system/uploads/attachment_data/file/" TargetMode="External"/><Relationship Id="rId5" Type="http://schemas.openxmlformats.org/officeDocument/2006/relationships/hyperlink" Target="https://www.cyclestreets.net/api/" TargetMode="External"/><Relationship Id="rId4" Type="http://schemas.openxmlformats.org/officeDocument/2006/relationships/hyperlink" Target="https://medium.com/analytics-vidhya/bicycles-accident-analysis-a5d178a1b6f2"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s/rueda-neum%C3%A1tico-bicicleta-ronda-307316/"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s/rueda-neum%C3%A1tico-bicicleta-ronda-307316/"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AD78A6-CB37-B5E1-D46E-F09460F9139E}"/>
              </a:ext>
            </a:extLst>
          </p:cNvPr>
          <p:cNvPicPr>
            <a:picLocks noChangeAspect="1"/>
          </p:cNvPicPr>
          <p:nvPr/>
        </p:nvPicPr>
        <p:blipFill rotWithShape="1">
          <a:blip r:embed="rId3"/>
          <a:srcRect t="9061" r="9089" b="2960"/>
          <a:stretch/>
        </p:blipFill>
        <p:spPr>
          <a:xfrm>
            <a:off x="3523488" y="10"/>
            <a:ext cx="8668512" cy="6857990"/>
          </a:xfrm>
          <a:prstGeom prst="rect">
            <a:avLst/>
          </a:prstGeom>
        </p:spPr>
      </p:pic>
      <p:sp>
        <p:nvSpPr>
          <p:cNvPr id="33" name="Rectangle 2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77981" y="1122363"/>
            <a:ext cx="4023360" cy="3204134"/>
          </a:xfrm>
        </p:spPr>
        <p:txBody>
          <a:bodyPr anchor="b">
            <a:normAutofit/>
          </a:bodyPr>
          <a:lstStyle/>
          <a:p>
            <a:pPr algn="l"/>
            <a:r>
              <a:rPr lang="en-US" sz="4800"/>
              <a:t>Cycling: How to Beat Collision Statistics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328613" y="4527495"/>
            <a:ext cx="4152915" cy="2193979"/>
          </a:xfrm>
        </p:spPr>
        <p:txBody>
          <a:bodyPr vert="horz" lIns="91440" tIns="45720" rIns="91440" bIns="45720" rtlCol="0" anchor="t">
            <a:noAutofit/>
          </a:bodyPr>
          <a:lstStyle/>
          <a:p>
            <a:pPr algn="l">
              <a:lnSpc>
                <a:spcPct val="100000"/>
              </a:lnSpc>
              <a:spcBef>
                <a:spcPts val="0"/>
              </a:spcBef>
            </a:pPr>
            <a:r>
              <a:rPr lang="en-US" sz="1200"/>
              <a:t>Prepared for:</a:t>
            </a:r>
          </a:p>
          <a:p>
            <a:pPr algn="l">
              <a:lnSpc>
                <a:spcPct val="100000"/>
              </a:lnSpc>
              <a:spcBef>
                <a:spcPts val="0"/>
              </a:spcBef>
            </a:pPr>
            <a:r>
              <a:rPr lang="en-US" sz="1200" b="1" err="1"/>
              <a:t>UofT</a:t>
            </a:r>
            <a:r>
              <a:rPr lang="en-US" sz="1200" b="1"/>
              <a:t> Data Analytics</a:t>
            </a:r>
            <a:endParaRPr lang="en-US" sz="1200" b="1">
              <a:cs typeface="Calibri"/>
            </a:endParaRPr>
          </a:p>
          <a:p>
            <a:pPr algn="l">
              <a:lnSpc>
                <a:spcPct val="100000"/>
              </a:lnSpc>
              <a:spcBef>
                <a:spcPts val="0"/>
              </a:spcBef>
            </a:pPr>
            <a:r>
              <a:rPr lang="en-US" sz="1200" b="1"/>
              <a:t>Project 1</a:t>
            </a:r>
          </a:p>
          <a:p>
            <a:pPr algn="l">
              <a:lnSpc>
                <a:spcPct val="100000"/>
              </a:lnSpc>
              <a:spcBef>
                <a:spcPts val="0"/>
              </a:spcBef>
            </a:pPr>
            <a:endParaRPr lang="en-US" sz="1200"/>
          </a:p>
          <a:p>
            <a:pPr algn="l">
              <a:lnSpc>
                <a:spcPct val="100000"/>
              </a:lnSpc>
              <a:spcBef>
                <a:spcPts val="0"/>
              </a:spcBef>
            </a:pPr>
            <a:r>
              <a:rPr lang="en-US" sz="1200"/>
              <a:t>Prepared by</a:t>
            </a:r>
          </a:p>
          <a:p>
            <a:pPr algn="l">
              <a:lnSpc>
                <a:spcPct val="100000"/>
              </a:lnSpc>
              <a:spcBef>
                <a:spcPts val="0"/>
              </a:spcBef>
            </a:pPr>
            <a:r>
              <a:rPr lang="en-US" sz="1200" b="1">
                <a:cs typeface="Calibri"/>
              </a:rPr>
              <a:t>Group 7:</a:t>
            </a:r>
          </a:p>
          <a:p>
            <a:pPr lvl="1" algn="l">
              <a:lnSpc>
                <a:spcPct val="100000"/>
              </a:lnSpc>
              <a:spcBef>
                <a:spcPts val="0"/>
              </a:spcBef>
            </a:pPr>
            <a:r>
              <a:rPr lang="en-US" sz="1200" b="1"/>
              <a:t>Jason Demone</a:t>
            </a:r>
            <a:endParaRPr lang="en-US" sz="1200" b="1">
              <a:cs typeface="Calibri"/>
            </a:endParaRPr>
          </a:p>
          <a:p>
            <a:pPr lvl="1" algn="l">
              <a:lnSpc>
                <a:spcPct val="100000"/>
              </a:lnSpc>
              <a:spcBef>
                <a:spcPts val="0"/>
              </a:spcBef>
            </a:pPr>
            <a:r>
              <a:rPr lang="en-US" sz="1200" b="1"/>
              <a:t>Ronald Lam</a:t>
            </a:r>
            <a:endParaRPr lang="en-US" sz="1200" b="1">
              <a:cs typeface="Calibri"/>
            </a:endParaRPr>
          </a:p>
          <a:p>
            <a:pPr lvl="1" algn="l">
              <a:lnSpc>
                <a:spcPct val="100000"/>
              </a:lnSpc>
              <a:spcBef>
                <a:spcPts val="0"/>
              </a:spcBef>
            </a:pPr>
            <a:r>
              <a:rPr lang="en-US" sz="1200" b="1"/>
              <a:t>Tiara </a:t>
            </a:r>
            <a:r>
              <a:rPr lang="en-US" sz="1200" b="1" err="1"/>
              <a:t>Mardosas</a:t>
            </a:r>
            <a:endParaRPr lang="en-US" sz="1200" b="1">
              <a:cs typeface="Calibri"/>
            </a:endParaRPr>
          </a:p>
          <a:p>
            <a:pPr algn="l">
              <a:lnSpc>
                <a:spcPct val="100000"/>
              </a:lnSpc>
              <a:spcBef>
                <a:spcPts val="0"/>
              </a:spcBef>
            </a:pPr>
            <a:endParaRPr lang="en-US" sz="1200" b="1"/>
          </a:p>
          <a:p>
            <a:pPr algn="l">
              <a:lnSpc>
                <a:spcPct val="100000"/>
              </a:lnSpc>
              <a:spcBef>
                <a:spcPts val="0"/>
              </a:spcBef>
            </a:pPr>
            <a:r>
              <a:rPr lang="en-US" sz="1200" b="1"/>
              <a:t>February 14, 2023</a:t>
            </a:r>
          </a:p>
        </p:txBody>
      </p:sp>
      <p:sp>
        <p:nvSpPr>
          <p:cNvPr id="34"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D82FAEBE-040D-5C4A-749A-304349AAB305}"/>
              </a:ext>
            </a:extLst>
          </p:cNvPr>
          <p:cNvSpPr/>
          <p:nvPr/>
        </p:nvSpPr>
        <p:spPr>
          <a:xfrm>
            <a:off x="328613" y="349624"/>
            <a:ext cx="100012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BC7CB01-FD71-49A3-15E5-C3806D34E19C}"/>
              </a:ext>
            </a:extLst>
          </p:cNvPr>
          <p:cNvSpPr>
            <a:spLocks noGrp="1"/>
          </p:cNvSpPr>
          <p:nvPr>
            <p:ph type="sldNum" sz="quarter" idx="12"/>
          </p:nvPr>
        </p:nvSpPr>
        <p:spPr/>
        <p:txBody>
          <a:bodyPr/>
          <a:lstStyle/>
          <a:p>
            <a:fld id="{7DC9C804-7126-1C4B-ACDA-196BF9ED5A6D}" type="slidenum">
              <a:rPr lang="en-US" smtClean="0"/>
              <a:t>1</a:t>
            </a:fld>
            <a:endParaRPr lang="en-US"/>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C375-B2E4-8BB8-39BC-C1AE0AB85F17}"/>
              </a:ext>
            </a:extLst>
          </p:cNvPr>
          <p:cNvSpPr>
            <a:spLocks noGrp="1"/>
          </p:cNvSpPr>
          <p:nvPr>
            <p:ph type="title"/>
          </p:nvPr>
        </p:nvSpPr>
        <p:spPr>
          <a:xfrm>
            <a:off x="8215312" y="1783959"/>
            <a:ext cx="3336607" cy="2889114"/>
          </a:xfrm>
        </p:spPr>
        <p:txBody>
          <a:bodyPr vert="horz" lIns="91440" tIns="45720" rIns="91440" bIns="45720" rtlCol="0" anchor="b">
            <a:normAutofit/>
          </a:bodyPr>
          <a:lstStyle/>
          <a:p>
            <a:r>
              <a:rPr lang="en-US" sz="5400"/>
              <a:t>Analysis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bicycle, transport, wheel&#10;&#10;Description automatically generated">
            <a:extLst>
              <a:ext uri="{FF2B5EF4-FFF2-40B4-BE49-F238E27FC236}">
                <a16:creationId xmlns:a16="http://schemas.microsoft.com/office/drawing/2014/main" id="{056D5A78-89BA-C2A8-9D27-14BB4B749D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11" r="-1" b="1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BC15A046-7EB7-2C6A-9A3F-2B1B0EA8069C}"/>
              </a:ext>
            </a:extLst>
          </p:cNvPr>
          <p:cNvSpPr>
            <a:spLocks noGrp="1"/>
          </p:cNvSpPr>
          <p:nvPr>
            <p:ph type="sldNum" sz="quarter" idx="12"/>
          </p:nvPr>
        </p:nvSpPr>
        <p:spPr/>
        <p:txBody>
          <a:bodyPr/>
          <a:lstStyle/>
          <a:p>
            <a:fld id="{7DC9C804-7126-1C4B-ACDA-196BF9ED5A6D}" type="slidenum">
              <a:rPr lang="en-US" smtClean="0"/>
              <a:t>10</a:t>
            </a:fld>
            <a:endParaRPr lang="en-US"/>
          </a:p>
        </p:txBody>
      </p:sp>
    </p:spTree>
    <p:extLst>
      <p:ext uri="{BB962C8B-B14F-4D97-AF65-F5344CB8AC3E}">
        <p14:creationId xmlns:p14="http://schemas.microsoft.com/office/powerpoint/2010/main" val="82628557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kern="1200">
                <a:solidFill>
                  <a:schemeClr val="bg1"/>
                </a:solidFill>
                <a:latin typeface="+mj-lt"/>
                <a:ea typeface="+mj-ea"/>
                <a:cs typeface="+mj-cs"/>
              </a:rPr>
              <a:t>Geography</a:t>
            </a:r>
            <a:endParaRPr lang="en-US" sz="2800" kern="1200">
              <a:solidFill>
                <a:srgbClr val="FFFFFF"/>
              </a:solidFill>
              <a:latin typeface="+mj-lt"/>
              <a:ea typeface="+mj-ea"/>
              <a:cs typeface="+mj-cs"/>
            </a:endParaRPr>
          </a:p>
        </p:txBody>
      </p:sp>
      <p:pic>
        <p:nvPicPr>
          <p:cNvPr id="5" name="Picture 4" descr="Chart, line chart&#10;&#10;Description automatically generated">
            <a:extLst>
              <a:ext uri="{FF2B5EF4-FFF2-40B4-BE49-F238E27FC236}">
                <a16:creationId xmlns:a16="http://schemas.microsoft.com/office/drawing/2014/main" id="{9AD9A362-38E8-CAE4-4F22-043BE0641B5B}"/>
              </a:ext>
            </a:extLst>
          </p:cNvPr>
          <p:cNvPicPr>
            <a:picLocks noChangeAspect="1"/>
          </p:cNvPicPr>
          <p:nvPr/>
        </p:nvPicPr>
        <p:blipFill>
          <a:blip r:embed="rId3"/>
          <a:stretch>
            <a:fillRect/>
          </a:stretch>
        </p:blipFill>
        <p:spPr>
          <a:xfrm>
            <a:off x="4038600" y="1333743"/>
            <a:ext cx="7188199" cy="4187125"/>
          </a:xfrm>
          <a:prstGeom prst="rect">
            <a:avLst/>
          </a:prstGeom>
        </p:spPr>
      </p:pic>
      <p:pic>
        <p:nvPicPr>
          <p:cNvPr id="3" name="Picture 2" descr="Chart&#10;&#10;Description automatically generated with medium confidence">
            <a:extLst>
              <a:ext uri="{FF2B5EF4-FFF2-40B4-BE49-F238E27FC236}">
                <a16:creationId xmlns:a16="http://schemas.microsoft.com/office/drawing/2014/main" id="{B4A67EA6-0CB4-1859-7954-902AE4DF355B}"/>
              </a:ext>
            </a:extLst>
          </p:cNvPr>
          <p:cNvPicPr>
            <a:picLocks noChangeAspect="1"/>
          </p:cNvPicPr>
          <p:nvPr/>
        </p:nvPicPr>
        <p:blipFill>
          <a:blip r:embed="rId4"/>
          <a:stretch>
            <a:fillRect/>
          </a:stretch>
        </p:blipFill>
        <p:spPr>
          <a:xfrm>
            <a:off x="3597588" y="670438"/>
            <a:ext cx="7772400" cy="5688181"/>
          </a:xfrm>
          <a:prstGeom prst="rect">
            <a:avLst/>
          </a:prstGeom>
          <a:effectLst>
            <a:outerShdw blurRad="50800" dist="38100" dir="2700000" sx="100849" sy="100849" algn="tl" rotWithShape="0">
              <a:prstClr val="black">
                <a:alpha val="40000"/>
              </a:prstClr>
            </a:outerShdw>
          </a:effectLst>
        </p:spPr>
      </p:pic>
      <p:sp>
        <p:nvSpPr>
          <p:cNvPr id="6" name="Slide Number Placeholder 5">
            <a:extLst>
              <a:ext uri="{FF2B5EF4-FFF2-40B4-BE49-F238E27FC236}">
                <a16:creationId xmlns:a16="http://schemas.microsoft.com/office/drawing/2014/main" id="{D536FC6C-0E60-F075-25F2-9E41F106D4AB}"/>
              </a:ext>
            </a:extLst>
          </p:cNvPr>
          <p:cNvSpPr>
            <a:spLocks noGrp="1"/>
          </p:cNvSpPr>
          <p:nvPr>
            <p:ph type="sldNum" sz="quarter" idx="12"/>
          </p:nvPr>
        </p:nvSpPr>
        <p:spPr/>
        <p:txBody>
          <a:bodyPr/>
          <a:lstStyle/>
          <a:p>
            <a:fld id="{7DC9C804-7126-1C4B-ACDA-196BF9ED5A6D}" type="slidenum">
              <a:rPr lang="en-US" smtClean="0"/>
              <a:t>11</a:t>
            </a:fld>
            <a:endParaRPr lang="en-US"/>
          </a:p>
        </p:txBody>
      </p:sp>
      <p:sp>
        <p:nvSpPr>
          <p:cNvPr id="11" name="TextBox 10">
            <a:extLst>
              <a:ext uri="{FF2B5EF4-FFF2-40B4-BE49-F238E27FC236}">
                <a16:creationId xmlns:a16="http://schemas.microsoft.com/office/drawing/2014/main" id="{881E96AA-EDCB-AE04-28B0-421369CFCA14}"/>
              </a:ext>
            </a:extLst>
          </p:cNvPr>
          <p:cNvSpPr txBox="1"/>
          <p:nvPr/>
        </p:nvSpPr>
        <p:spPr>
          <a:xfrm>
            <a:off x="4894350" y="75821"/>
            <a:ext cx="5305603" cy="523220"/>
          </a:xfrm>
          <a:prstGeom prst="rect">
            <a:avLst/>
          </a:prstGeom>
          <a:solidFill>
            <a:schemeClr val="bg1"/>
          </a:solidFill>
          <a:ln w="25400">
            <a:solidFill>
              <a:schemeClr val="accent1">
                <a:lumMod val="75000"/>
              </a:schemeClr>
            </a:solidFill>
          </a:ln>
        </p:spPr>
        <p:txBody>
          <a:bodyPr wrap="square" lIns="91440" tIns="45720" rIns="91440" bIns="45720" rtlCol="0" anchor="t">
            <a:spAutoFit/>
          </a:bodyPr>
          <a:lstStyle/>
          <a:p>
            <a:r>
              <a:rPr lang="en-US" sz="2800"/>
              <a:t>“Total Collisions in Central London”</a:t>
            </a:r>
          </a:p>
        </p:txBody>
      </p:sp>
    </p:spTree>
    <p:extLst>
      <p:ext uri="{BB962C8B-B14F-4D97-AF65-F5344CB8AC3E}">
        <p14:creationId xmlns:p14="http://schemas.microsoft.com/office/powerpoint/2010/main" val="1443610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a:solidFill>
                  <a:schemeClr val="bg1"/>
                </a:solidFill>
              </a:rPr>
              <a:t>Definition:</a:t>
            </a:r>
            <a:br>
              <a:rPr lang="en-US" sz="2800">
                <a:solidFill>
                  <a:schemeClr val="bg1"/>
                </a:solidFill>
              </a:rPr>
            </a:br>
            <a:r>
              <a:rPr lang="en-US" sz="2800">
                <a:solidFill>
                  <a:schemeClr val="bg1"/>
                </a:solidFill>
              </a:rPr>
              <a:t>“Severity”</a:t>
            </a:r>
            <a:endParaRPr lang="en-US" sz="2800"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D536FC6C-0E60-F075-25F2-9E41F106D4AB}"/>
              </a:ext>
            </a:extLst>
          </p:cNvPr>
          <p:cNvSpPr>
            <a:spLocks noGrp="1"/>
          </p:cNvSpPr>
          <p:nvPr>
            <p:ph type="sldNum" sz="quarter" idx="12"/>
          </p:nvPr>
        </p:nvSpPr>
        <p:spPr/>
        <p:txBody>
          <a:bodyPr/>
          <a:lstStyle/>
          <a:p>
            <a:fld id="{7DC9C804-7126-1C4B-ACDA-196BF9ED5A6D}" type="slidenum">
              <a:rPr lang="en-US" smtClean="0"/>
              <a:t>12</a:t>
            </a:fld>
            <a:endParaRPr lang="en-US"/>
          </a:p>
        </p:txBody>
      </p:sp>
      <p:sp>
        <p:nvSpPr>
          <p:cNvPr id="24" name="Rounded Rectangle 23">
            <a:extLst>
              <a:ext uri="{FF2B5EF4-FFF2-40B4-BE49-F238E27FC236}">
                <a16:creationId xmlns:a16="http://schemas.microsoft.com/office/drawing/2014/main" id="{65B4B95B-8706-EE7D-2AF4-71DB442378C6}"/>
              </a:ext>
            </a:extLst>
          </p:cNvPr>
          <p:cNvSpPr/>
          <p:nvPr/>
        </p:nvSpPr>
        <p:spPr>
          <a:xfrm>
            <a:off x="4614859" y="257180"/>
            <a:ext cx="2578046" cy="1443038"/>
          </a:xfrm>
          <a:prstGeom prst="roundRect">
            <a:avLst/>
          </a:prstGeom>
          <a:solidFill>
            <a:schemeClr val="accent2">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75000"/>
                    <a:lumOff val="25000"/>
                  </a:schemeClr>
                </a:solidFill>
              </a:rPr>
              <a:t>Slight</a:t>
            </a:r>
          </a:p>
        </p:txBody>
      </p:sp>
      <p:sp>
        <p:nvSpPr>
          <p:cNvPr id="27" name="Rounded Rectangle 26">
            <a:extLst>
              <a:ext uri="{FF2B5EF4-FFF2-40B4-BE49-F238E27FC236}">
                <a16:creationId xmlns:a16="http://schemas.microsoft.com/office/drawing/2014/main" id="{84114DFA-6679-77A1-5E28-8F5E25018A5D}"/>
              </a:ext>
            </a:extLst>
          </p:cNvPr>
          <p:cNvSpPr/>
          <p:nvPr/>
        </p:nvSpPr>
        <p:spPr>
          <a:xfrm>
            <a:off x="4600575" y="4684708"/>
            <a:ext cx="2578046" cy="1443038"/>
          </a:xfrm>
          <a:prstGeom prst="roundRect">
            <a:avLst/>
          </a:pr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75000"/>
                    <a:lumOff val="25000"/>
                  </a:schemeClr>
                </a:solidFill>
              </a:rPr>
              <a:t>Fatal</a:t>
            </a:r>
          </a:p>
        </p:txBody>
      </p:sp>
      <p:sp>
        <p:nvSpPr>
          <p:cNvPr id="28" name="Rounded Rectangle 27">
            <a:extLst>
              <a:ext uri="{FF2B5EF4-FFF2-40B4-BE49-F238E27FC236}">
                <a16:creationId xmlns:a16="http://schemas.microsoft.com/office/drawing/2014/main" id="{1028F94A-165A-BA8A-5933-FFE05345F8D4}"/>
              </a:ext>
            </a:extLst>
          </p:cNvPr>
          <p:cNvSpPr/>
          <p:nvPr/>
        </p:nvSpPr>
        <p:spPr>
          <a:xfrm>
            <a:off x="4629147" y="2463801"/>
            <a:ext cx="2578046" cy="1443038"/>
          </a:xfrm>
          <a:prstGeom prst="roundRect">
            <a:avLst/>
          </a:prstGeom>
          <a:solidFill>
            <a:schemeClr val="accent2">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75000"/>
                    <a:lumOff val="25000"/>
                  </a:schemeClr>
                </a:solidFill>
              </a:rPr>
              <a:t>Serious</a:t>
            </a:r>
          </a:p>
        </p:txBody>
      </p:sp>
      <p:sp>
        <p:nvSpPr>
          <p:cNvPr id="29" name="Rounded Rectangle 28">
            <a:extLst>
              <a:ext uri="{FF2B5EF4-FFF2-40B4-BE49-F238E27FC236}">
                <a16:creationId xmlns:a16="http://schemas.microsoft.com/office/drawing/2014/main" id="{1422841C-785F-379F-403C-8B728E338EDC}"/>
              </a:ext>
            </a:extLst>
          </p:cNvPr>
          <p:cNvSpPr/>
          <p:nvPr/>
        </p:nvSpPr>
        <p:spPr>
          <a:xfrm>
            <a:off x="6727011" y="450062"/>
            <a:ext cx="4645833" cy="1881482"/>
          </a:xfrm>
          <a:prstGeom prst="roundRect">
            <a:avLst/>
          </a:prstGeom>
          <a:solidFill>
            <a:schemeClr val="accent3">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CA">
                <a:solidFill>
                  <a:schemeClr val="tx1">
                    <a:lumMod val="75000"/>
                    <a:lumOff val="25000"/>
                  </a:schemeClr>
                </a:solidFill>
              </a:rPr>
              <a:t>Requiring minor roadside attention:</a:t>
            </a:r>
          </a:p>
          <a:p>
            <a:pPr marL="742950" lvl="1" indent="-285750">
              <a:buFont typeface="Arial" panose="020B0604020202020204" pitchFamily="34" charset="0"/>
              <a:buChar char="•"/>
            </a:pPr>
            <a:r>
              <a:rPr lang="en-CA">
                <a:solidFill>
                  <a:schemeClr val="tx1">
                    <a:lumMod val="75000"/>
                    <a:lumOff val="25000"/>
                  </a:schemeClr>
                </a:solidFill>
              </a:rPr>
              <a:t>Neck pain </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Shallow cuts/lacerations/abrasions </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Sprains and strains </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Bruising / Slight shock</a:t>
            </a:r>
            <a:endParaRPr lang="en-US">
              <a:solidFill>
                <a:schemeClr val="tx1">
                  <a:lumMod val="75000"/>
                  <a:lumOff val="25000"/>
                </a:schemeClr>
              </a:solidFill>
              <a:cs typeface="Calibri"/>
            </a:endParaRPr>
          </a:p>
        </p:txBody>
      </p:sp>
      <p:sp>
        <p:nvSpPr>
          <p:cNvPr id="32" name="Rounded Rectangle 31">
            <a:extLst>
              <a:ext uri="{FF2B5EF4-FFF2-40B4-BE49-F238E27FC236}">
                <a16:creationId xmlns:a16="http://schemas.microsoft.com/office/drawing/2014/main" id="{219C4B1D-68AC-9BBE-824D-23480FAC7468}"/>
              </a:ext>
            </a:extLst>
          </p:cNvPr>
          <p:cNvSpPr/>
          <p:nvPr/>
        </p:nvSpPr>
        <p:spPr>
          <a:xfrm>
            <a:off x="6698799" y="2741866"/>
            <a:ext cx="4645832" cy="1881482"/>
          </a:xfrm>
          <a:prstGeom prst="roundRect">
            <a:avLst/>
          </a:prstGeom>
          <a:solidFill>
            <a:schemeClr val="accent3">
              <a:lumMod val="40000"/>
              <a:lumOff val="6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CA">
                <a:solidFill>
                  <a:schemeClr val="tx1">
                    <a:lumMod val="75000"/>
                    <a:lumOff val="25000"/>
                  </a:schemeClr>
                </a:solidFill>
              </a:rPr>
              <a:t>Severe injuries requiring medical attention:</a:t>
            </a:r>
          </a:p>
          <a:p>
            <a:pPr marL="742950" lvl="1" indent="-285750">
              <a:buFont typeface="Arial" panose="020B0604020202020204" pitchFamily="34" charset="0"/>
              <a:buChar char="•"/>
            </a:pPr>
            <a:r>
              <a:rPr lang="en-CA">
                <a:solidFill>
                  <a:schemeClr val="tx1">
                    <a:lumMod val="75000"/>
                    <a:lumOff val="25000"/>
                  </a:schemeClr>
                </a:solidFill>
              </a:rPr>
              <a:t>Broken bones</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Internal injuries</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Bruising / Slight shock</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Deep cuts, wounds</a:t>
            </a:r>
            <a:endParaRPr lang="en-CA">
              <a:solidFill>
                <a:schemeClr val="tx1">
                  <a:lumMod val="75000"/>
                  <a:lumOff val="25000"/>
                </a:schemeClr>
              </a:solidFill>
              <a:cs typeface="Calibri"/>
            </a:endParaRPr>
          </a:p>
          <a:p>
            <a:pPr marL="742950" lvl="1" indent="-285750">
              <a:buFont typeface="Arial" panose="020B0604020202020204" pitchFamily="34" charset="0"/>
              <a:buChar char="•"/>
            </a:pPr>
            <a:r>
              <a:rPr lang="en-CA">
                <a:solidFill>
                  <a:schemeClr val="tx1">
                    <a:lumMod val="75000"/>
                    <a:lumOff val="25000"/>
                  </a:schemeClr>
                </a:solidFill>
              </a:rPr>
              <a:t>Death more than 30 days after injury</a:t>
            </a:r>
            <a:endParaRPr lang="en-US">
              <a:solidFill>
                <a:schemeClr val="tx1">
                  <a:lumMod val="75000"/>
                  <a:lumOff val="25000"/>
                </a:schemeClr>
              </a:solidFill>
            </a:endParaRPr>
          </a:p>
        </p:txBody>
      </p:sp>
      <p:sp>
        <p:nvSpPr>
          <p:cNvPr id="33" name="Rounded Rectangle 32">
            <a:extLst>
              <a:ext uri="{FF2B5EF4-FFF2-40B4-BE49-F238E27FC236}">
                <a16:creationId xmlns:a16="http://schemas.microsoft.com/office/drawing/2014/main" id="{737F2B34-7B72-438B-AE39-6C1FAA976391}"/>
              </a:ext>
            </a:extLst>
          </p:cNvPr>
          <p:cNvSpPr/>
          <p:nvPr/>
        </p:nvSpPr>
        <p:spPr>
          <a:xfrm>
            <a:off x="6716999" y="4981649"/>
            <a:ext cx="4627632" cy="188148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742950" lvl="1" indent="-285750">
              <a:buFont typeface="Arial" panose="020B0604020202020204" pitchFamily="34" charset="0"/>
              <a:buChar char="•"/>
            </a:pPr>
            <a:r>
              <a:rPr lang="en-US">
                <a:solidFill>
                  <a:schemeClr val="tx1">
                    <a:lumMod val="75000"/>
                    <a:lumOff val="25000"/>
                  </a:schemeClr>
                </a:solidFill>
              </a:rPr>
              <a:t>Subsequent death</a:t>
            </a:r>
          </a:p>
          <a:p>
            <a:pPr marL="742950" lvl="1" indent="-285750">
              <a:buFont typeface="Arial" panose="020B0604020202020204" pitchFamily="34" charset="0"/>
              <a:buChar char="•"/>
            </a:pPr>
            <a:r>
              <a:rPr lang="en-US">
                <a:solidFill>
                  <a:schemeClr val="tx1">
                    <a:lumMod val="75000"/>
                    <a:lumOff val="25000"/>
                  </a:schemeClr>
                </a:solidFill>
              </a:rPr>
              <a:t>Or death within 30 days of injury</a:t>
            </a:r>
            <a:endParaRPr lang="en-US">
              <a:solidFill>
                <a:schemeClr val="tx1">
                  <a:lumMod val="75000"/>
                  <a:lumOff val="25000"/>
                </a:schemeClr>
              </a:solidFill>
              <a:cs typeface="Calibri"/>
            </a:endParaRPr>
          </a:p>
          <a:p>
            <a:pPr marL="742950" lvl="1" indent="-285750">
              <a:buFont typeface="Arial" panose="020B0604020202020204" pitchFamily="34" charset="0"/>
              <a:buChar char="•"/>
            </a:pPr>
            <a:r>
              <a:rPr lang="en-US">
                <a:solidFill>
                  <a:schemeClr val="tx1">
                    <a:lumMod val="75000"/>
                    <a:lumOff val="25000"/>
                  </a:schemeClr>
                </a:solidFill>
              </a:rPr>
              <a:t>No other related factors, such as virus</a:t>
            </a:r>
            <a:endParaRPr lang="en-US">
              <a:solidFill>
                <a:schemeClr val="tx1">
                  <a:lumMod val="75000"/>
                  <a:lumOff val="25000"/>
                </a:schemeClr>
              </a:solidFill>
              <a:cs typeface="Calibri"/>
            </a:endParaRPr>
          </a:p>
          <a:p>
            <a:pPr marL="285750" indent="-285750">
              <a:buFont typeface="Arial" panose="020B0604020202020204" pitchFamily="34" charset="0"/>
              <a:buChar char="•"/>
            </a:pPr>
            <a:endParaRPr lang="en-US">
              <a:solidFill>
                <a:schemeClr val="tx1">
                  <a:lumMod val="75000"/>
                  <a:lumOff val="25000"/>
                </a:schemeClr>
              </a:solidFill>
            </a:endParaRPr>
          </a:p>
        </p:txBody>
      </p:sp>
    </p:spTree>
    <p:extLst>
      <p:ext uri="{BB962C8B-B14F-4D97-AF65-F5344CB8AC3E}">
        <p14:creationId xmlns:p14="http://schemas.microsoft.com/office/powerpoint/2010/main" val="17427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kern="1200">
                <a:solidFill>
                  <a:srgbClr val="FFFFFF"/>
                </a:solidFill>
                <a:latin typeface="+mj-lt"/>
                <a:ea typeface="+mj-ea"/>
                <a:cs typeface="+mj-cs"/>
              </a:rPr>
              <a:t>Time</a:t>
            </a:r>
            <a:r>
              <a:rPr lang="en-US" sz="2600" kern="1200">
                <a:solidFill>
                  <a:srgbClr val="FFFFFF"/>
                </a:solidFill>
                <a:latin typeface="+mj-lt"/>
                <a:ea typeface="+mj-ea"/>
                <a:cs typeface="+mj-cs"/>
              </a:rPr>
              <a:t> </a:t>
            </a:r>
          </a:p>
        </p:txBody>
      </p:sp>
      <p:pic>
        <p:nvPicPr>
          <p:cNvPr id="5" name="Picture 4" descr="Chart, line chart&#10;&#10;Description automatically generated">
            <a:extLst>
              <a:ext uri="{FF2B5EF4-FFF2-40B4-BE49-F238E27FC236}">
                <a16:creationId xmlns:a16="http://schemas.microsoft.com/office/drawing/2014/main" id="{9AD9A362-38E8-CAE4-4F22-043BE0641B5B}"/>
              </a:ext>
            </a:extLst>
          </p:cNvPr>
          <p:cNvPicPr>
            <a:picLocks noChangeAspect="1"/>
          </p:cNvPicPr>
          <p:nvPr/>
        </p:nvPicPr>
        <p:blipFill>
          <a:blip r:embed="rId3"/>
          <a:stretch>
            <a:fillRect/>
          </a:stretch>
        </p:blipFill>
        <p:spPr>
          <a:xfrm>
            <a:off x="3392434" y="757019"/>
            <a:ext cx="8914361" cy="5343962"/>
          </a:xfrm>
          <a:prstGeom prst="rect">
            <a:avLst/>
          </a:prstGeom>
          <a:effectLst/>
        </p:spPr>
      </p:pic>
      <p:sp>
        <p:nvSpPr>
          <p:cNvPr id="7" name="Slide Number Placeholder 6">
            <a:extLst>
              <a:ext uri="{FF2B5EF4-FFF2-40B4-BE49-F238E27FC236}">
                <a16:creationId xmlns:a16="http://schemas.microsoft.com/office/drawing/2014/main" id="{B0DAD517-F115-E52D-807B-BF27AC799273}"/>
              </a:ext>
            </a:extLst>
          </p:cNvPr>
          <p:cNvSpPr>
            <a:spLocks noGrp="1"/>
          </p:cNvSpPr>
          <p:nvPr>
            <p:ph type="sldNum" sz="quarter" idx="12"/>
          </p:nvPr>
        </p:nvSpPr>
        <p:spPr/>
        <p:txBody>
          <a:bodyPr/>
          <a:lstStyle/>
          <a:p>
            <a:fld id="{7DC9C804-7126-1C4B-ACDA-196BF9ED5A6D}" type="slidenum">
              <a:rPr lang="en-US" smtClean="0"/>
              <a:t>13</a:t>
            </a:fld>
            <a:endParaRPr lang="en-US"/>
          </a:p>
        </p:txBody>
      </p:sp>
    </p:spTree>
    <p:extLst>
      <p:ext uri="{BB962C8B-B14F-4D97-AF65-F5344CB8AC3E}">
        <p14:creationId xmlns:p14="http://schemas.microsoft.com/office/powerpoint/2010/main" val="154514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60BFDF-D851-5ABE-D75F-2B791B77DB68}"/>
              </a:ext>
            </a:extLst>
          </p:cNvPr>
          <p:cNvGrpSpPr/>
          <p:nvPr/>
        </p:nvGrpSpPr>
        <p:grpSpPr>
          <a:xfrm>
            <a:off x="2768261" y="340049"/>
            <a:ext cx="8585266" cy="1121829"/>
            <a:chOff x="1930061" y="142353"/>
            <a:chExt cx="8585266" cy="1121829"/>
          </a:xfrm>
        </p:grpSpPr>
        <p:sp>
          <p:nvSpPr>
            <p:cNvPr id="8" name="Round Same Side Corner Rectangle 7">
              <a:extLst>
                <a:ext uri="{FF2B5EF4-FFF2-40B4-BE49-F238E27FC236}">
                  <a16:creationId xmlns:a16="http://schemas.microsoft.com/office/drawing/2014/main" id="{51F662D5-0AB6-569B-03AD-12F912456598}"/>
                </a:ext>
              </a:extLst>
            </p:cNvPr>
            <p:cNvSpPr/>
            <p:nvPr/>
          </p:nvSpPr>
          <p:spPr>
            <a:xfrm rot="5400000">
              <a:off x="5661779" y="-3589365"/>
              <a:ext cx="1121829" cy="8585266"/>
            </a:xfrm>
            <a:prstGeom prst="round2SameRect">
              <a:avLst/>
            </a:prstGeom>
            <a:ln>
              <a:noFill/>
            </a:ln>
            <a:effectLst>
              <a:outerShdw blurRad="50800" dist="38100" dir="8100000" algn="tr"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8B8CCA15-3465-F537-B0C1-EC951614538D}"/>
                </a:ext>
              </a:extLst>
            </p:cNvPr>
            <p:cNvSpPr txBox="1"/>
            <p:nvPr/>
          </p:nvSpPr>
          <p:spPr>
            <a:xfrm>
              <a:off x="1930061" y="197116"/>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ctr" defTabSz="1155700">
                <a:spcBef>
                  <a:spcPct val="0"/>
                </a:spcBef>
                <a:spcAft>
                  <a:spcPct val="15000"/>
                </a:spcAft>
              </a:pPr>
              <a:r>
                <a:rPr lang="en-CA" sz="2600" i="0" kern="1200" dirty="0">
                  <a:solidFill>
                    <a:schemeClr val="tx1"/>
                  </a:solidFill>
                  <a:effectLst/>
                  <a:ea typeface="Rockwell" panose="02060603020205020403" pitchFamily="18" charset="77"/>
                  <a:cs typeface="Times New Roman"/>
                </a:rPr>
                <a:t>What are the most common characteristics of cyclists involved in</a:t>
              </a:r>
              <a:r>
                <a:rPr lang="en-CA" sz="2600" dirty="0">
                  <a:solidFill>
                    <a:schemeClr val="tx1"/>
                  </a:solidFill>
                  <a:ea typeface="Rockwell" panose="02060603020205020403" pitchFamily="18" charset="77"/>
                  <a:cs typeface="Times New Roman"/>
                </a:rPr>
                <a:t> fatal</a:t>
              </a:r>
              <a:r>
                <a:rPr lang="en-CA" sz="2600" i="0" kern="1200" dirty="0">
                  <a:solidFill>
                    <a:schemeClr val="tx1"/>
                  </a:solidFill>
                  <a:effectLst/>
                  <a:ea typeface="Rockwell" panose="02060603020205020403" pitchFamily="18" charset="77"/>
                  <a:cs typeface="Times New Roman"/>
                </a:rPr>
                <a:t> collisions?</a:t>
              </a:r>
              <a:endParaRPr lang="en-US" sz="2600" i="0" kern="1200" dirty="0">
                <a:solidFill>
                  <a:schemeClr val="tx1"/>
                </a:solidFill>
                <a:cs typeface="Times New Roman"/>
              </a:endParaRPr>
            </a:p>
          </p:txBody>
        </p:sp>
      </p:grpSp>
      <p:grpSp>
        <p:nvGrpSpPr>
          <p:cNvPr id="5" name="Group 4">
            <a:extLst>
              <a:ext uri="{FF2B5EF4-FFF2-40B4-BE49-F238E27FC236}">
                <a16:creationId xmlns:a16="http://schemas.microsoft.com/office/drawing/2014/main" id="{2B4BBCE8-0274-EB69-E3C3-714F1838CDF3}"/>
              </a:ext>
            </a:extLst>
          </p:cNvPr>
          <p:cNvGrpSpPr/>
          <p:nvPr/>
        </p:nvGrpSpPr>
        <p:grpSpPr>
          <a:xfrm>
            <a:off x="838473" y="199820"/>
            <a:ext cx="1929787" cy="1402286"/>
            <a:chOff x="273" y="2124"/>
            <a:chExt cx="1929787" cy="1402286"/>
          </a:xfrm>
          <a:solidFill>
            <a:schemeClr val="accent1">
              <a:lumMod val="60000"/>
              <a:lumOff val="40000"/>
            </a:schemeClr>
          </a:solidFill>
          <a:effectLst>
            <a:outerShdw blurRad="50800" dist="38100" dir="8100000" algn="tr" rotWithShape="0">
              <a:prstClr val="black">
                <a:alpha val="40000"/>
              </a:prstClr>
            </a:outerShdw>
          </a:effectLst>
        </p:grpSpPr>
        <p:sp>
          <p:nvSpPr>
            <p:cNvPr id="6" name="Rounded Rectangle 5">
              <a:extLst>
                <a:ext uri="{FF2B5EF4-FFF2-40B4-BE49-F238E27FC236}">
                  <a16:creationId xmlns:a16="http://schemas.microsoft.com/office/drawing/2014/main" id="{CFA8CBA5-C3AA-DBD9-39D8-70053D8D2E1E}"/>
                </a:ext>
              </a:extLst>
            </p:cNvPr>
            <p:cNvSpPr/>
            <p:nvPr/>
          </p:nvSpPr>
          <p:spPr>
            <a:xfrm flipH="1">
              <a:off x="273" y="2124"/>
              <a:ext cx="1929787" cy="1402286"/>
            </a:xfrm>
            <a:prstGeom prst="round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0E1A0189-3141-1137-5C2F-DA5D3BADCE48}"/>
                </a:ext>
              </a:extLst>
            </p:cNvPr>
            <p:cNvSpPr txBox="1"/>
            <p:nvPr/>
          </p:nvSpPr>
          <p:spPr>
            <a:xfrm>
              <a:off x="68727" y="70578"/>
              <a:ext cx="1792879" cy="126537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i="0" kern="1200">
                  <a:solidFill>
                    <a:schemeClr val="bg1"/>
                  </a:solidFill>
                </a:rPr>
                <a:t>1</a:t>
              </a:r>
            </a:p>
          </p:txBody>
        </p:sp>
      </p:grpSp>
      <p:sp>
        <p:nvSpPr>
          <p:cNvPr id="13" name="Slide Number Placeholder 12">
            <a:extLst>
              <a:ext uri="{FF2B5EF4-FFF2-40B4-BE49-F238E27FC236}">
                <a16:creationId xmlns:a16="http://schemas.microsoft.com/office/drawing/2014/main" id="{F5290572-C425-DE08-6259-95665E2699B5}"/>
              </a:ext>
            </a:extLst>
          </p:cNvPr>
          <p:cNvSpPr>
            <a:spLocks noGrp="1"/>
          </p:cNvSpPr>
          <p:nvPr>
            <p:ph type="sldNum" sz="quarter" idx="12"/>
          </p:nvPr>
        </p:nvSpPr>
        <p:spPr/>
        <p:txBody>
          <a:bodyPr/>
          <a:lstStyle/>
          <a:p>
            <a:fld id="{7DC9C804-7126-1C4B-ACDA-196BF9ED5A6D}" type="slidenum">
              <a:rPr lang="en-US" smtClean="0"/>
              <a:t>14</a:t>
            </a:fld>
            <a:endParaRPr lang="en-US"/>
          </a:p>
        </p:txBody>
      </p:sp>
      <p:sp>
        <p:nvSpPr>
          <p:cNvPr id="11" name="AutoShape 6">
            <a:extLst>
              <a:ext uri="{FF2B5EF4-FFF2-40B4-BE49-F238E27FC236}">
                <a16:creationId xmlns:a16="http://schemas.microsoft.com/office/drawing/2014/main" id="{E840C3CB-DA70-09AF-6727-204A6472E084}"/>
              </a:ext>
            </a:extLst>
          </p:cNvPr>
          <p:cNvSpPr>
            <a:spLocks noChangeAspect="1" noChangeArrowheads="1"/>
          </p:cNvSpPr>
          <p:nvPr/>
        </p:nvSpPr>
        <p:spPr bwMode="auto">
          <a:xfrm>
            <a:off x="5943600" y="3276600"/>
            <a:ext cx="2129118" cy="21291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Chart, pie chart&#10;&#10;Description automatically generated">
            <a:extLst>
              <a:ext uri="{FF2B5EF4-FFF2-40B4-BE49-F238E27FC236}">
                <a16:creationId xmlns:a16="http://schemas.microsoft.com/office/drawing/2014/main" id="{17F1A6F8-A8CD-E719-DA56-36E5329C76D5}"/>
              </a:ext>
            </a:extLst>
          </p:cNvPr>
          <p:cNvPicPr>
            <a:picLocks noChangeAspect="1"/>
          </p:cNvPicPr>
          <p:nvPr/>
        </p:nvPicPr>
        <p:blipFill rotWithShape="1">
          <a:blip r:embed="rId3"/>
          <a:srcRect l="12792" t="1385" r="12619" b="7588"/>
          <a:stretch/>
        </p:blipFill>
        <p:spPr>
          <a:xfrm>
            <a:off x="347069" y="1710543"/>
            <a:ext cx="7840432" cy="5035887"/>
          </a:xfrm>
          <a:prstGeom prst="rect">
            <a:avLst/>
          </a:prstGeom>
        </p:spPr>
      </p:pic>
      <p:sp>
        <p:nvSpPr>
          <p:cNvPr id="14" name="TextBox 13">
            <a:extLst>
              <a:ext uri="{FF2B5EF4-FFF2-40B4-BE49-F238E27FC236}">
                <a16:creationId xmlns:a16="http://schemas.microsoft.com/office/drawing/2014/main" id="{ABC52E8E-CC3A-DEE7-A32F-84DC9C128877}"/>
              </a:ext>
            </a:extLst>
          </p:cNvPr>
          <p:cNvSpPr txBox="1"/>
          <p:nvPr/>
        </p:nvSpPr>
        <p:spPr>
          <a:xfrm>
            <a:off x="8191500" y="2445051"/>
            <a:ext cx="3581400" cy="2015936"/>
          </a:xfrm>
          <a:prstGeom prst="rect">
            <a:avLst/>
          </a:prstGeom>
          <a:solidFill>
            <a:schemeClr val="bg1"/>
          </a:solidFill>
          <a:ln w="19050">
            <a:solidFill>
              <a:schemeClr val="accent1">
                <a:lumMod val="75000"/>
              </a:schemeClr>
            </a:solidFill>
          </a:ln>
          <a:effectLst>
            <a:outerShdw blurRad="50800" dist="38100" dir="8100000" algn="tr" rotWithShape="0">
              <a:prstClr val="black">
                <a:alpha val="40000"/>
              </a:prstClr>
            </a:outerShdw>
          </a:effectLst>
        </p:spPr>
        <p:txBody>
          <a:bodyPr wrap="square" lIns="91440" tIns="45720" rIns="91440" bIns="45720" rtlCol="0" anchor="t">
            <a:spAutoFit/>
          </a:bodyPr>
          <a:lstStyle/>
          <a:p>
            <a:pPr lvl="1"/>
            <a:endParaRPr lang="en-US" sz="2400"/>
          </a:p>
          <a:p>
            <a:pPr marL="742950" lvl="1" indent="-285750">
              <a:spcAft>
                <a:spcPts val="600"/>
              </a:spcAft>
              <a:buFont typeface="Arial" panose="020B0604020202020204" pitchFamily="34" charset="0"/>
              <a:buChar char="•"/>
            </a:pPr>
            <a:r>
              <a:rPr lang="en-US" sz="2400" dirty="0"/>
              <a:t>Slightly more male than female fatal casualties</a:t>
            </a:r>
            <a:endParaRPr lang="en-US" sz="2400">
              <a:cs typeface="Calibri"/>
            </a:endParaRPr>
          </a:p>
          <a:p>
            <a:pPr lvl="1"/>
            <a:endParaRPr lang="en-US" sz="2400">
              <a:cs typeface="Calibri"/>
            </a:endParaRPr>
          </a:p>
        </p:txBody>
      </p:sp>
    </p:spTree>
    <p:extLst>
      <p:ext uri="{BB962C8B-B14F-4D97-AF65-F5344CB8AC3E}">
        <p14:creationId xmlns:p14="http://schemas.microsoft.com/office/powerpoint/2010/main" val="39124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D60BFDF-D851-5ABE-D75F-2B791B77DB68}"/>
              </a:ext>
            </a:extLst>
          </p:cNvPr>
          <p:cNvGrpSpPr/>
          <p:nvPr/>
        </p:nvGrpSpPr>
        <p:grpSpPr>
          <a:xfrm>
            <a:off x="2768261" y="340049"/>
            <a:ext cx="8585266" cy="1121829"/>
            <a:chOff x="1930061" y="142353"/>
            <a:chExt cx="8585266" cy="1121829"/>
          </a:xfrm>
        </p:grpSpPr>
        <p:sp>
          <p:nvSpPr>
            <p:cNvPr id="8" name="Round Same Side Corner Rectangle 7">
              <a:extLst>
                <a:ext uri="{FF2B5EF4-FFF2-40B4-BE49-F238E27FC236}">
                  <a16:creationId xmlns:a16="http://schemas.microsoft.com/office/drawing/2014/main" id="{51F662D5-0AB6-569B-03AD-12F912456598}"/>
                </a:ext>
              </a:extLst>
            </p:cNvPr>
            <p:cNvSpPr/>
            <p:nvPr/>
          </p:nvSpPr>
          <p:spPr>
            <a:xfrm rot="5400000">
              <a:off x="5661779" y="-3589365"/>
              <a:ext cx="1121829" cy="8585266"/>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8B8CCA15-3465-F537-B0C1-EC951614538D}"/>
                </a:ext>
              </a:extLst>
            </p:cNvPr>
            <p:cNvSpPr txBox="1"/>
            <p:nvPr/>
          </p:nvSpPr>
          <p:spPr>
            <a:xfrm>
              <a:off x="1930061" y="197116"/>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ctr" defTabSz="1155700">
                <a:spcBef>
                  <a:spcPct val="0"/>
                </a:spcBef>
                <a:spcAft>
                  <a:spcPct val="15000"/>
                </a:spcAft>
              </a:pPr>
              <a:r>
                <a:rPr lang="en-CA" sz="2600" i="0" kern="1200" dirty="0">
                  <a:solidFill>
                    <a:schemeClr val="tx1"/>
                  </a:solidFill>
                  <a:effectLst/>
                  <a:ea typeface="Rockwell" panose="02060603020205020403" pitchFamily="18" charset="77"/>
                  <a:cs typeface="Times New Roman"/>
                </a:rPr>
                <a:t>What are the most common characteristics of cyclists involved in</a:t>
              </a:r>
              <a:r>
                <a:rPr lang="en-CA" sz="2600" dirty="0">
                  <a:solidFill>
                    <a:schemeClr val="tx1"/>
                  </a:solidFill>
                  <a:ea typeface="Rockwell" panose="02060603020205020403" pitchFamily="18" charset="77"/>
                  <a:cs typeface="Times New Roman"/>
                </a:rPr>
                <a:t> fatal</a:t>
              </a:r>
              <a:r>
                <a:rPr lang="en-CA" sz="2600" i="0" kern="1200" dirty="0">
                  <a:solidFill>
                    <a:schemeClr val="tx1"/>
                  </a:solidFill>
                  <a:effectLst/>
                  <a:ea typeface="Rockwell" panose="02060603020205020403" pitchFamily="18" charset="77"/>
                  <a:cs typeface="Times New Roman"/>
                </a:rPr>
                <a:t> collisions?</a:t>
              </a:r>
              <a:endParaRPr lang="en-US" sz="2600" i="0" kern="1200" dirty="0">
                <a:solidFill>
                  <a:schemeClr val="tx1"/>
                </a:solidFill>
                <a:cs typeface="Times New Roman"/>
              </a:endParaRPr>
            </a:p>
          </p:txBody>
        </p:sp>
      </p:grpSp>
      <p:grpSp>
        <p:nvGrpSpPr>
          <p:cNvPr id="5" name="Group 4">
            <a:extLst>
              <a:ext uri="{FF2B5EF4-FFF2-40B4-BE49-F238E27FC236}">
                <a16:creationId xmlns:a16="http://schemas.microsoft.com/office/drawing/2014/main" id="{2B4BBCE8-0274-EB69-E3C3-714F1838CDF3}"/>
              </a:ext>
            </a:extLst>
          </p:cNvPr>
          <p:cNvGrpSpPr/>
          <p:nvPr/>
        </p:nvGrpSpPr>
        <p:grpSpPr>
          <a:xfrm>
            <a:off x="838473" y="199820"/>
            <a:ext cx="1929787" cy="1402286"/>
            <a:chOff x="273" y="2124"/>
            <a:chExt cx="1929787" cy="1402286"/>
          </a:xfrm>
          <a:solidFill>
            <a:schemeClr val="accent1">
              <a:lumMod val="60000"/>
              <a:lumOff val="40000"/>
            </a:schemeClr>
          </a:solidFill>
          <a:effectLst>
            <a:outerShdw blurRad="50800" dist="38100" dir="8100000" algn="tr" rotWithShape="0">
              <a:prstClr val="black">
                <a:alpha val="40000"/>
              </a:prstClr>
            </a:outerShdw>
          </a:effectLst>
        </p:grpSpPr>
        <p:sp>
          <p:nvSpPr>
            <p:cNvPr id="6" name="Rounded Rectangle 5">
              <a:extLst>
                <a:ext uri="{FF2B5EF4-FFF2-40B4-BE49-F238E27FC236}">
                  <a16:creationId xmlns:a16="http://schemas.microsoft.com/office/drawing/2014/main" id="{CFA8CBA5-C3AA-DBD9-39D8-70053D8D2E1E}"/>
                </a:ext>
              </a:extLst>
            </p:cNvPr>
            <p:cNvSpPr/>
            <p:nvPr/>
          </p:nvSpPr>
          <p:spPr>
            <a:xfrm flipH="1">
              <a:off x="273" y="2124"/>
              <a:ext cx="1929787" cy="1402286"/>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0E1A0189-3141-1137-5C2F-DA5D3BADCE48}"/>
                </a:ext>
              </a:extLst>
            </p:cNvPr>
            <p:cNvSpPr txBox="1"/>
            <p:nvPr/>
          </p:nvSpPr>
          <p:spPr>
            <a:xfrm>
              <a:off x="68727" y="70578"/>
              <a:ext cx="1792879"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i="0" kern="1200">
                  <a:solidFill>
                    <a:schemeClr val="bg1"/>
                  </a:solidFill>
                </a:rPr>
                <a:t>1</a:t>
              </a:r>
            </a:p>
          </p:txBody>
        </p:sp>
      </p:grpSp>
      <p:sp>
        <p:nvSpPr>
          <p:cNvPr id="11" name="Slide Number Placeholder 10">
            <a:extLst>
              <a:ext uri="{FF2B5EF4-FFF2-40B4-BE49-F238E27FC236}">
                <a16:creationId xmlns:a16="http://schemas.microsoft.com/office/drawing/2014/main" id="{37F89A64-E281-370C-C648-BA1AF2717ECE}"/>
              </a:ext>
            </a:extLst>
          </p:cNvPr>
          <p:cNvSpPr>
            <a:spLocks noGrp="1"/>
          </p:cNvSpPr>
          <p:nvPr>
            <p:ph type="sldNum" sz="quarter" idx="12"/>
          </p:nvPr>
        </p:nvSpPr>
        <p:spPr/>
        <p:txBody>
          <a:bodyPr/>
          <a:lstStyle/>
          <a:p>
            <a:fld id="{7DC9C804-7126-1C4B-ACDA-196BF9ED5A6D}" type="slidenum">
              <a:rPr lang="en-US" smtClean="0"/>
              <a:t>15</a:t>
            </a:fld>
            <a:endParaRPr lang="en-US"/>
          </a:p>
        </p:txBody>
      </p:sp>
      <p:sp>
        <p:nvSpPr>
          <p:cNvPr id="12" name="TextBox 11">
            <a:extLst>
              <a:ext uri="{FF2B5EF4-FFF2-40B4-BE49-F238E27FC236}">
                <a16:creationId xmlns:a16="http://schemas.microsoft.com/office/drawing/2014/main" id="{5C37BB00-AB20-BEEB-F6EC-DCB7D470B481}"/>
              </a:ext>
            </a:extLst>
          </p:cNvPr>
          <p:cNvSpPr txBox="1"/>
          <p:nvPr/>
        </p:nvSpPr>
        <p:spPr>
          <a:xfrm>
            <a:off x="8247743" y="2428588"/>
            <a:ext cx="3476625" cy="3200876"/>
          </a:xfrm>
          <a:prstGeom prst="rect">
            <a:avLst/>
          </a:prstGeom>
          <a:noFill/>
          <a:ln w="38100">
            <a:solidFill>
              <a:schemeClr val="accent1">
                <a:shade val="50000"/>
              </a:schemeClr>
            </a:solidFill>
            <a:prstDash val="solid"/>
          </a:ln>
        </p:spPr>
        <p:txBody>
          <a:bodyPr wrap="square" lIns="91440" tIns="45720" rIns="91440" bIns="45720" rtlCol="0" anchor="t">
            <a:spAutoFit/>
          </a:bodyPr>
          <a:lstStyle/>
          <a:p>
            <a:pPr lvl="1"/>
            <a:endParaRPr lang="en-US" sz="2400"/>
          </a:p>
          <a:p>
            <a:pPr marL="742950" lvl="1" indent="-285750">
              <a:spcAft>
                <a:spcPts val="600"/>
              </a:spcAft>
              <a:buFont typeface="Arial" panose="020B0604020202020204" pitchFamily="34" charset="0"/>
              <a:buChar char="•"/>
            </a:pPr>
            <a:r>
              <a:rPr lang="en-US" sz="2400" dirty="0">
                <a:cs typeface="Calibri"/>
              </a:rPr>
              <a:t>Ages 26-35 years are most commonly involved in fatal collisions</a:t>
            </a:r>
          </a:p>
          <a:p>
            <a:pPr marL="742950" lvl="1" indent="-285750">
              <a:spcAft>
                <a:spcPts val="600"/>
              </a:spcAft>
              <a:buFont typeface="Arial" panose="020B0604020202020204" pitchFamily="34" charset="0"/>
              <a:buChar char="•"/>
            </a:pPr>
            <a:r>
              <a:rPr lang="en-US" sz="2400" dirty="0">
                <a:cs typeface="Calibri"/>
              </a:rPr>
              <a:t>Occurring among working class</a:t>
            </a:r>
          </a:p>
          <a:p>
            <a:pPr marL="285750" indent="-285750">
              <a:buFont typeface="Arial" panose="020B0604020202020204" pitchFamily="34" charset="0"/>
              <a:buChar char="•"/>
            </a:pPr>
            <a:endParaRPr lang="en-US" sz="2400">
              <a:cs typeface="Calibri" panose="020F0502020204030204"/>
            </a:endParaRPr>
          </a:p>
        </p:txBody>
      </p:sp>
      <p:pic>
        <p:nvPicPr>
          <p:cNvPr id="10" name="Picture 9" descr="Chart, bar chart&#10;&#10;Description automatically generated">
            <a:extLst>
              <a:ext uri="{FF2B5EF4-FFF2-40B4-BE49-F238E27FC236}">
                <a16:creationId xmlns:a16="http://schemas.microsoft.com/office/drawing/2014/main" id="{CB822609-F0A7-15CC-9974-E29D46CA81B3}"/>
              </a:ext>
            </a:extLst>
          </p:cNvPr>
          <p:cNvPicPr>
            <a:picLocks noChangeAspect="1"/>
          </p:cNvPicPr>
          <p:nvPr/>
        </p:nvPicPr>
        <p:blipFill>
          <a:blip r:embed="rId3"/>
          <a:stretch>
            <a:fillRect/>
          </a:stretch>
        </p:blipFill>
        <p:spPr>
          <a:xfrm>
            <a:off x="359690" y="1891188"/>
            <a:ext cx="7772400" cy="4572000"/>
          </a:xfrm>
          <a:prstGeom prst="rect">
            <a:avLst/>
          </a:prstGeom>
        </p:spPr>
      </p:pic>
    </p:spTree>
    <p:extLst>
      <p:ext uri="{BB962C8B-B14F-4D97-AF65-F5344CB8AC3E}">
        <p14:creationId xmlns:p14="http://schemas.microsoft.com/office/powerpoint/2010/main" val="282014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58507DA-C6AF-F2A9-FE20-60E3CF238DB5}"/>
              </a:ext>
            </a:extLst>
          </p:cNvPr>
          <p:cNvSpPr>
            <a:spLocks noGrp="1"/>
          </p:cNvSpPr>
          <p:nvPr>
            <p:ph type="sldNum" sz="quarter" idx="12"/>
          </p:nvPr>
        </p:nvSpPr>
        <p:spPr/>
        <p:txBody>
          <a:bodyPr/>
          <a:lstStyle/>
          <a:p>
            <a:fld id="{7DC9C804-7126-1C4B-ACDA-196BF9ED5A6D}" type="slidenum">
              <a:rPr lang="en-US" smtClean="0"/>
              <a:t>16</a:t>
            </a:fld>
            <a:endParaRPr lang="en-US"/>
          </a:p>
        </p:txBody>
      </p:sp>
      <p:pic>
        <p:nvPicPr>
          <p:cNvPr id="5" name="Picture 4" descr="Chart, pie chart&#10;&#10;Description automatically generated">
            <a:extLst>
              <a:ext uri="{FF2B5EF4-FFF2-40B4-BE49-F238E27FC236}">
                <a16:creationId xmlns:a16="http://schemas.microsoft.com/office/drawing/2014/main" id="{A45FDA3A-99F9-56F0-C0E5-E6C39F182F67}"/>
              </a:ext>
            </a:extLst>
          </p:cNvPr>
          <p:cNvPicPr>
            <a:picLocks noChangeAspect="1"/>
          </p:cNvPicPr>
          <p:nvPr/>
        </p:nvPicPr>
        <p:blipFill rotWithShape="1">
          <a:blip r:embed="rId3"/>
          <a:srcRect l="11542" t="-50" r="-90" b="4109"/>
          <a:stretch/>
        </p:blipFill>
        <p:spPr>
          <a:xfrm>
            <a:off x="322944" y="1559117"/>
            <a:ext cx="8916721" cy="5084787"/>
          </a:xfrm>
          <a:prstGeom prst="rect">
            <a:avLst/>
          </a:prstGeom>
        </p:spPr>
      </p:pic>
      <p:sp>
        <p:nvSpPr>
          <p:cNvPr id="14" name="TextBox 13">
            <a:extLst>
              <a:ext uri="{FF2B5EF4-FFF2-40B4-BE49-F238E27FC236}">
                <a16:creationId xmlns:a16="http://schemas.microsoft.com/office/drawing/2014/main" id="{63D4F610-EF99-5595-3E2B-59E23BA20AF5}"/>
              </a:ext>
            </a:extLst>
          </p:cNvPr>
          <p:cNvSpPr txBox="1"/>
          <p:nvPr/>
        </p:nvSpPr>
        <p:spPr>
          <a:xfrm>
            <a:off x="7427409" y="3459582"/>
            <a:ext cx="4131179" cy="1277273"/>
          </a:xfrm>
          <a:prstGeom prst="rect">
            <a:avLst/>
          </a:prstGeom>
          <a:noFill/>
          <a:ln w="38100">
            <a:solidFill>
              <a:schemeClr val="accent1">
                <a:shade val="50000"/>
              </a:schemeClr>
            </a:solidFill>
            <a:prstDash val="solid"/>
          </a:ln>
        </p:spPr>
        <p:txBody>
          <a:bodyPr wrap="square" lIns="91440" tIns="45720" rIns="91440" bIns="45720" rtlCol="0" anchor="t">
            <a:spAutoFit/>
          </a:bodyPr>
          <a:lstStyle/>
          <a:p>
            <a:pPr lvl="1"/>
            <a:endParaRPr lang="en-US" sz="2400"/>
          </a:p>
          <a:p>
            <a:pPr marL="742950" lvl="1" indent="-285750">
              <a:spcAft>
                <a:spcPts val="600"/>
              </a:spcAft>
              <a:buFont typeface="Arial" panose="020B0604020202020204" pitchFamily="34" charset="0"/>
              <a:buChar char="•"/>
            </a:pPr>
            <a:r>
              <a:rPr lang="en-US" sz="2400"/>
              <a:t>Drivers are 87.9% male</a:t>
            </a:r>
            <a:endParaRPr lang="en-US" sz="2400">
              <a:cs typeface="Calibri"/>
            </a:endParaRPr>
          </a:p>
          <a:p>
            <a:pPr marL="742950" lvl="1" indent="-285750">
              <a:spcAft>
                <a:spcPts val="600"/>
              </a:spcAft>
              <a:buFont typeface="Arial" panose="020B0604020202020204" pitchFamily="34" charset="0"/>
              <a:buChar char="•"/>
            </a:pPr>
            <a:endParaRPr lang="en-US" sz="2400">
              <a:cs typeface="Calibri"/>
            </a:endParaRPr>
          </a:p>
        </p:txBody>
      </p:sp>
      <p:grpSp>
        <p:nvGrpSpPr>
          <p:cNvPr id="3" name="Group 2">
            <a:extLst>
              <a:ext uri="{FF2B5EF4-FFF2-40B4-BE49-F238E27FC236}">
                <a16:creationId xmlns:a16="http://schemas.microsoft.com/office/drawing/2014/main" id="{5FD0AEB0-8E6C-48FA-2D36-70B85B5BEE4F}"/>
              </a:ext>
            </a:extLst>
          </p:cNvPr>
          <p:cNvGrpSpPr/>
          <p:nvPr/>
        </p:nvGrpSpPr>
        <p:grpSpPr>
          <a:xfrm>
            <a:off x="2768261" y="299703"/>
            <a:ext cx="8585266" cy="1121829"/>
            <a:chOff x="1930061" y="1614754"/>
            <a:chExt cx="8585266" cy="1121829"/>
          </a:xfrm>
        </p:grpSpPr>
        <p:sp>
          <p:nvSpPr>
            <p:cNvPr id="8" name="Round Same Side Corner Rectangle 7">
              <a:extLst>
                <a:ext uri="{FF2B5EF4-FFF2-40B4-BE49-F238E27FC236}">
                  <a16:creationId xmlns:a16="http://schemas.microsoft.com/office/drawing/2014/main" id="{7A911015-673F-45A1-B7E0-05C01BA4572C}"/>
                </a:ext>
              </a:extLst>
            </p:cNvPr>
            <p:cNvSpPr/>
            <p:nvPr/>
          </p:nvSpPr>
          <p:spPr>
            <a:xfrm rot="5400000">
              <a:off x="5661779" y="-2116964"/>
              <a:ext cx="1121829" cy="8585266"/>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C8616324-253D-164A-DB8D-68AD708404CA}"/>
                </a:ext>
              </a:extLst>
            </p:cNvPr>
            <p:cNvSpPr txBox="1"/>
            <p:nvPr/>
          </p:nvSpPr>
          <p:spPr>
            <a:xfrm>
              <a:off x="1930061" y="1669517"/>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ctr" defTabSz="1155700">
                <a:lnSpc>
                  <a:spcPct val="90000"/>
                </a:lnSpc>
                <a:spcBef>
                  <a:spcPct val="0"/>
                </a:spcBef>
                <a:spcAft>
                  <a:spcPct val="15000"/>
                </a:spcAft>
              </a:pPr>
              <a:r>
                <a:rPr lang="en-CA" sz="2600" i="0" kern="1200" dirty="0">
                  <a:solidFill>
                    <a:schemeClr val="tx1"/>
                  </a:solidFill>
                  <a:effectLst/>
                  <a:ea typeface="Rockwell" panose="02060603020205020403" pitchFamily="18" charset="77"/>
                  <a:cs typeface="Times New Roman"/>
                </a:rPr>
                <a:t>What are the characteristics of other parties involved in </a:t>
              </a:r>
              <a:r>
                <a:rPr lang="en-CA" sz="2600" dirty="0">
                  <a:solidFill>
                    <a:schemeClr val="tx1"/>
                  </a:solidFill>
                  <a:ea typeface="Rockwell" panose="02060603020205020403" pitchFamily="18" charset="77"/>
                  <a:cs typeface="Times New Roman"/>
                </a:rPr>
                <a:t>fatal cycling</a:t>
              </a:r>
              <a:r>
                <a:rPr lang="en-CA" sz="2600" i="0" kern="1200" dirty="0">
                  <a:solidFill>
                    <a:schemeClr val="tx1"/>
                  </a:solidFill>
                  <a:effectLst/>
                  <a:ea typeface="Rockwell" panose="02060603020205020403" pitchFamily="18" charset="77"/>
                  <a:cs typeface="Times New Roman"/>
                </a:rPr>
                <a:t> collisions?</a:t>
              </a:r>
              <a:endParaRPr lang="en-US" sz="2600" i="0" kern="1200" dirty="0">
                <a:solidFill>
                  <a:schemeClr val="tx1"/>
                </a:solidFill>
                <a:cs typeface="Times New Roman"/>
              </a:endParaRPr>
            </a:p>
          </p:txBody>
        </p:sp>
      </p:grpSp>
      <p:grpSp>
        <p:nvGrpSpPr>
          <p:cNvPr id="4" name="Group 3">
            <a:extLst>
              <a:ext uri="{FF2B5EF4-FFF2-40B4-BE49-F238E27FC236}">
                <a16:creationId xmlns:a16="http://schemas.microsoft.com/office/drawing/2014/main" id="{BAAC445F-44B8-54C4-4E46-EBD9B113EA95}"/>
              </a:ext>
            </a:extLst>
          </p:cNvPr>
          <p:cNvGrpSpPr/>
          <p:nvPr/>
        </p:nvGrpSpPr>
        <p:grpSpPr>
          <a:xfrm>
            <a:off x="838473" y="159474"/>
            <a:ext cx="1929787" cy="1402286"/>
            <a:chOff x="273" y="1474525"/>
            <a:chExt cx="1929787" cy="1402286"/>
          </a:xfrm>
          <a:solidFill>
            <a:schemeClr val="accent1">
              <a:lumMod val="75000"/>
            </a:schemeClr>
          </a:solidFill>
          <a:effectLst>
            <a:outerShdw blurRad="50800" dist="38100" dir="8100000" algn="tr" rotWithShape="0">
              <a:prstClr val="black">
                <a:alpha val="40000"/>
              </a:prstClr>
            </a:outerShdw>
          </a:effectLst>
        </p:grpSpPr>
        <p:sp>
          <p:nvSpPr>
            <p:cNvPr id="6" name="Rounded Rectangle 5">
              <a:extLst>
                <a:ext uri="{FF2B5EF4-FFF2-40B4-BE49-F238E27FC236}">
                  <a16:creationId xmlns:a16="http://schemas.microsoft.com/office/drawing/2014/main" id="{1E63EEA3-B456-1931-BC45-208312218292}"/>
                </a:ext>
              </a:extLst>
            </p:cNvPr>
            <p:cNvSpPr/>
            <p:nvPr/>
          </p:nvSpPr>
          <p:spPr>
            <a:xfrm flipH="1">
              <a:off x="273" y="1474525"/>
              <a:ext cx="1929787" cy="1402286"/>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61D7B6DE-4673-A87C-9E8A-220C2E696884}"/>
                </a:ext>
              </a:extLst>
            </p:cNvPr>
            <p:cNvSpPr txBox="1"/>
            <p:nvPr/>
          </p:nvSpPr>
          <p:spPr>
            <a:xfrm>
              <a:off x="68727" y="1542979"/>
              <a:ext cx="1792879"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a:t>2</a:t>
              </a:r>
              <a:endParaRPr lang="en-US" sz="6500" i="0" kern="1200">
                <a:solidFill>
                  <a:schemeClr val="bg1"/>
                </a:solidFill>
              </a:endParaRPr>
            </a:p>
          </p:txBody>
        </p:sp>
      </p:grpSp>
    </p:spTree>
    <p:extLst>
      <p:ext uri="{BB962C8B-B14F-4D97-AF65-F5344CB8AC3E}">
        <p14:creationId xmlns:p14="http://schemas.microsoft.com/office/powerpoint/2010/main" val="1362190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histogram&#10;&#10;Description automatically generated">
            <a:extLst>
              <a:ext uri="{FF2B5EF4-FFF2-40B4-BE49-F238E27FC236}">
                <a16:creationId xmlns:a16="http://schemas.microsoft.com/office/drawing/2014/main" id="{5F96678A-362F-CEBE-B148-41C41E8ED1B7}"/>
              </a:ext>
            </a:extLst>
          </p:cNvPr>
          <p:cNvPicPr>
            <a:picLocks noChangeAspect="1"/>
          </p:cNvPicPr>
          <p:nvPr/>
        </p:nvPicPr>
        <p:blipFill>
          <a:blip r:embed="rId3"/>
          <a:stretch>
            <a:fillRect/>
          </a:stretch>
        </p:blipFill>
        <p:spPr>
          <a:xfrm>
            <a:off x="-78322" y="1640341"/>
            <a:ext cx="8218714" cy="4822371"/>
          </a:xfrm>
          <a:prstGeom prst="rect">
            <a:avLst/>
          </a:prstGeom>
        </p:spPr>
      </p:pic>
      <p:sp>
        <p:nvSpPr>
          <p:cNvPr id="11" name="TextBox 10">
            <a:extLst>
              <a:ext uri="{FF2B5EF4-FFF2-40B4-BE49-F238E27FC236}">
                <a16:creationId xmlns:a16="http://schemas.microsoft.com/office/drawing/2014/main" id="{FF807360-90E3-7C3A-00AF-E5D125C5AC65}"/>
              </a:ext>
            </a:extLst>
          </p:cNvPr>
          <p:cNvSpPr txBox="1"/>
          <p:nvPr/>
        </p:nvSpPr>
        <p:spPr>
          <a:xfrm>
            <a:off x="7654657" y="2792036"/>
            <a:ext cx="4015241" cy="2523768"/>
          </a:xfrm>
          <a:prstGeom prst="rect">
            <a:avLst/>
          </a:prstGeom>
          <a:noFill/>
          <a:ln w="19050">
            <a:solidFill>
              <a:schemeClr val="accent1">
                <a:shade val="50000"/>
              </a:schemeClr>
            </a:solidFill>
            <a:prstDash val="solid"/>
          </a:ln>
          <a:effectLst/>
        </p:spPr>
        <p:txBody>
          <a:bodyPr wrap="square" lIns="91440" tIns="45720" rIns="91440" bIns="45720" rtlCol="0" anchor="t">
            <a:spAutoFit/>
          </a:bodyPr>
          <a:lstStyle/>
          <a:p>
            <a:pPr lvl="1"/>
            <a:endParaRPr lang="en-US" sz="2400"/>
          </a:p>
          <a:p>
            <a:pPr marL="742950" lvl="1" indent="-285750">
              <a:spcAft>
                <a:spcPts val="600"/>
              </a:spcAft>
              <a:buFont typeface="Arial" panose="020B0604020202020204" pitchFamily="34" charset="0"/>
              <a:buChar char="•"/>
            </a:pPr>
            <a:r>
              <a:rPr lang="en-US" sz="2000">
                <a:ea typeface="+mn-lt"/>
                <a:cs typeface="+mn-lt"/>
              </a:rPr>
              <a:t>Ages 36-55 years are most involved in fatal collisions</a:t>
            </a:r>
          </a:p>
          <a:p>
            <a:pPr marL="742950" lvl="1" indent="-285750">
              <a:spcAft>
                <a:spcPts val="600"/>
              </a:spcAft>
              <a:buFont typeface="Arial" panose="020B0604020202020204" pitchFamily="34" charset="0"/>
              <a:buChar char="•"/>
            </a:pPr>
            <a:r>
              <a:rPr lang="en-US" sz="2000">
                <a:cs typeface="Calibri" panose="020F0502020204030204"/>
              </a:rPr>
              <a:t>The great majority of collisions involve working age individuals</a:t>
            </a:r>
          </a:p>
          <a:p>
            <a:pPr marL="1200150" lvl="2" indent="-285750">
              <a:spcAft>
                <a:spcPts val="600"/>
              </a:spcAft>
              <a:buFont typeface="Arial" panose="020B0604020202020204" pitchFamily="34" charset="0"/>
              <a:buChar char="•"/>
            </a:pPr>
            <a:endParaRPr lang="en-US" sz="2400">
              <a:cs typeface="Calibri" panose="020F0502020204030204"/>
            </a:endParaRPr>
          </a:p>
        </p:txBody>
      </p:sp>
      <p:grpSp>
        <p:nvGrpSpPr>
          <p:cNvPr id="3" name="Group 2">
            <a:extLst>
              <a:ext uri="{FF2B5EF4-FFF2-40B4-BE49-F238E27FC236}">
                <a16:creationId xmlns:a16="http://schemas.microsoft.com/office/drawing/2014/main" id="{5FD0AEB0-8E6C-48FA-2D36-70B85B5BEE4F}"/>
              </a:ext>
            </a:extLst>
          </p:cNvPr>
          <p:cNvGrpSpPr/>
          <p:nvPr/>
        </p:nvGrpSpPr>
        <p:grpSpPr>
          <a:xfrm>
            <a:off x="2768261" y="299703"/>
            <a:ext cx="8585266" cy="1121829"/>
            <a:chOff x="1930061" y="1614754"/>
            <a:chExt cx="8585266" cy="1121829"/>
          </a:xfrm>
          <a:effectLst>
            <a:outerShdw blurRad="50800" dist="38100" dir="8100000" algn="tr" rotWithShape="0">
              <a:prstClr val="black">
                <a:alpha val="40000"/>
              </a:prstClr>
            </a:outerShdw>
          </a:effectLst>
        </p:grpSpPr>
        <p:sp>
          <p:nvSpPr>
            <p:cNvPr id="8" name="Round Same Side Corner Rectangle 7">
              <a:extLst>
                <a:ext uri="{FF2B5EF4-FFF2-40B4-BE49-F238E27FC236}">
                  <a16:creationId xmlns:a16="http://schemas.microsoft.com/office/drawing/2014/main" id="{7A911015-673F-45A1-B7E0-05C01BA4572C}"/>
                </a:ext>
              </a:extLst>
            </p:cNvPr>
            <p:cNvSpPr/>
            <p:nvPr/>
          </p:nvSpPr>
          <p:spPr>
            <a:xfrm rot="5400000">
              <a:off x="5661779" y="-2116964"/>
              <a:ext cx="1121829" cy="8585266"/>
            </a:xfrm>
            <a:prstGeom prst="round2SameRect">
              <a:avLst/>
            </a:pr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C8616324-253D-164A-DB8D-68AD708404CA}"/>
                </a:ext>
              </a:extLst>
            </p:cNvPr>
            <p:cNvSpPr txBox="1"/>
            <p:nvPr/>
          </p:nvSpPr>
          <p:spPr>
            <a:xfrm>
              <a:off x="1930061" y="1669517"/>
              <a:ext cx="8530503" cy="1012303"/>
            </a:xfrm>
            <a:prstGeom prst="rect">
              <a:avLst/>
            </a:prstGeom>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ctr" defTabSz="1155700">
                <a:lnSpc>
                  <a:spcPct val="90000"/>
                </a:lnSpc>
                <a:spcBef>
                  <a:spcPct val="0"/>
                </a:spcBef>
                <a:spcAft>
                  <a:spcPct val="15000"/>
                </a:spcAft>
              </a:pPr>
              <a:r>
                <a:rPr lang="en-CA" sz="2600" i="0" kern="1200" dirty="0">
                  <a:solidFill>
                    <a:schemeClr val="tx1"/>
                  </a:solidFill>
                  <a:effectLst/>
                  <a:ea typeface="Rockwell" panose="02060603020205020403" pitchFamily="18" charset="77"/>
                  <a:cs typeface="Times New Roman"/>
                </a:rPr>
                <a:t>What are the characteristics/factors of other parties involved in</a:t>
              </a:r>
              <a:r>
                <a:rPr lang="en-CA" sz="2600" dirty="0">
                  <a:solidFill>
                    <a:schemeClr val="tx1"/>
                  </a:solidFill>
                  <a:ea typeface="Rockwell" panose="02060603020205020403" pitchFamily="18" charset="77"/>
                  <a:cs typeface="Times New Roman"/>
                </a:rPr>
                <a:t> fatal</a:t>
              </a:r>
              <a:r>
                <a:rPr lang="en-CA" sz="2600" i="0" kern="1200" dirty="0">
                  <a:solidFill>
                    <a:schemeClr val="tx1"/>
                  </a:solidFill>
                  <a:effectLst/>
                  <a:ea typeface="Rockwell" panose="02060603020205020403" pitchFamily="18" charset="77"/>
                  <a:cs typeface="Times New Roman"/>
                </a:rPr>
                <a:t> cycling collisions?</a:t>
              </a:r>
              <a:endParaRPr lang="en-US" sz="2600" i="0" kern="1200" dirty="0">
                <a:solidFill>
                  <a:schemeClr val="tx1"/>
                </a:solidFill>
                <a:cs typeface="Times New Roman"/>
              </a:endParaRPr>
            </a:p>
          </p:txBody>
        </p:sp>
      </p:grpSp>
      <p:grpSp>
        <p:nvGrpSpPr>
          <p:cNvPr id="4" name="Group 3">
            <a:extLst>
              <a:ext uri="{FF2B5EF4-FFF2-40B4-BE49-F238E27FC236}">
                <a16:creationId xmlns:a16="http://schemas.microsoft.com/office/drawing/2014/main" id="{BAAC445F-44B8-54C4-4E46-EBD9B113EA95}"/>
              </a:ext>
            </a:extLst>
          </p:cNvPr>
          <p:cNvGrpSpPr/>
          <p:nvPr/>
        </p:nvGrpSpPr>
        <p:grpSpPr>
          <a:xfrm>
            <a:off x="838473" y="159474"/>
            <a:ext cx="1929787" cy="1402286"/>
            <a:chOff x="273" y="1474525"/>
            <a:chExt cx="1929787" cy="1402286"/>
          </a:xfrm>
          <a:solidFill>
            <a:schemeClr val="accent1">
              <a:lumMod val="75000"/>
            </a:schemeClr>
          </a:solidFill>
          <a:effectLst>
            <a:outerShdw blurRad="50800" dist="38100" dir="8100000" algn="tr" rotWithShape="0">
              <a:prstClr val="black">
                <a:alpha val="40000"/>
              </a:prstClr>
            </a:outerShdw>
          </a:effectLst>
        </p:grpSpPr>
        <p:sp>
          <p:nvSpPr>
            <p:cNvPr id="6" name="Rounded Rectangle 5">
              <a:extLst>
                <a:ext uri="{FF2B5EF4-FFF2-40B4-BE49-F238E27FC236}">
                  <a16:creationId xmlns:a16="http://schemas.microsoft.com/office/drawing/2014/main" id="{1E63EEA3-B456-1931-BC45-208312218292}"/>
                </a:ext>
              </a:extLst>
            </p:cNvPr>
            <p:cNvSpPr/>
            <p:nvPr/>
          </p:nvSpPr>
          <p:spPr>
            <a:xfrm flipH="1">
              <a:off x="273" y="1474525"/>
              <a:ext cx="1929787" cy="1402286"/>
            </a:xfrm>
            <a:prstGeom prst="round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61D7B6DE-4673-A87C-9E8A-220C2E696884}"/>
                </a:ext>
              </a:extLst>
            </p:cNvPr>
            <p:cNvSpPr txBox="1"/>
            <p:nvPr/>
          </p:nvSpPr>
          <p:spPr>
            <a:xfrm>
              <a:off x="68727" y="1542979"/>
              <a:ext cx="1792879" cy="1265378"/>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a:t>2</a:t>
              </a:r>
              <a:endParaRPr lang="en-US" sz="6500" i="0" kern="1200">
                <a:solidFill>
                  <a:schemeClr val="bg1"/>
                </a:solidFill>
              </a:endParaRPr>
            </a:p>
          </p:txBody>
        </p:sp>
      </p:grpSp>
      <p:sp>
        <p:nvSpPr>
          <p:cNvPr id="10" name="Slide Number Placeholder 9">
            <a:extLst>
              <a:ext uri="{FF2B5EF4-FFF2-40B4-BE49-F238E27FC236}">
                <a16:creationId xmlns:a16="http://schemas.microsoft.com/office/drawing/2014/main" id="{E2D3DBA0-D7F6-4C34-2BE4-E2D38547B172}"/>
              </a:ext>
            </a:extLst>
          </p:cNvPr>
          <p:cNvSpPr>
            <a:spLocks noGrp="1"/>
          </p:cNvSpPr>
          <p:nvPr>
            <p:ph type="sldNum" sz="quarter" idx="12"/>
          </p:nvPr>
        </p:nvSpPr>
        <p:spPr/>
        <p:txBody>
          <a:bodyPr/>
          <a:lstStyle/>
          <a:p>
            <a:fld id="{7DC9C804-7126-1C4B-ACDA-196BF9ED5A6D}" type="slidenum">
              <a:rPr lang="en-US" smtClean="0"/>
              <a:t>17</a:t>
            </a:fld>
            <a:endParaRPr lang="en-US"/>
          </a:p>
        </p:txBody>
      </p:sp>
    </p:spTree>
    <p:extLst>
      <p:ext uri="{BB962C8B-B14F-4D97-AF65-F5344CB8AC3E}">
        <p14:creationId xmlns:p14="http://schemas.microsoft.com/office/powerpoint/2010/main" val="2430473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FD6D09-B2D2-B566-B35B-291A95BCCAE8}"/>
              </a:ext>
            </a:extLst>
          </p:cNvPr>
          <p:cNvGrpSpPr/>
          <p:nvPr/>
        </p:nvGrpSpPr>
        <p:grpSpPr>
          <a:xfrm>
            <a:off x="2768261" y="259366"/>
            <a:ext cx="8585266" cy="1121829"/>
            <a:chOff x="1930061" y="3087155"/>
            <a:chExt cx="8585266" cy="1121829"/>
          </a:xfrm>
        </p:grpSpPr>
        <p:sp>
          <p:nvSpPr>
            <p:cNvPr id="8" name="Round Same Side Corner Rectangle 7">
              <a:extLst>
                <a:ext uri="{FF2B5EF4-FFF2-40B4-BE49-F238E27FC236}">
                  <a16:creationId xmlns:a16="http://schemas.microsoft.com/office/drawing/2014/main" id="{39B813AC-AE37-088C-4676-C4CA1C671C1D}"/>
                </a:ext>
              </a:extLst>
            </p:cNvPr>
            <p:cNvSpPr/>
            <p:nvPr/>
          </p:nvSpPr>
          <p:spPr>
            <a:xfrm rot="5400000">
              <a:off x="5661779" y="-644563"/>
              <a:ext cx="1121829" cy="8585266"/>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3B1498B9-E283-9FE2-C6C0-E1A257E07405}"/>
                </a:ext>
              </a:extLst>
            </p:cNvPr>
            <p:cNvSpPr txBox="1"/>
            <p:nvPr/>
          </p:nvSpPr>
          <p:spPr>
            <a:xfrm>
              <a:off x="1930061" y="3141918"/>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algn="ctr"/>
              <a:r>
                <a:rPr lang="en-CA" sz="2400" i="0" dirty="0">
                  <a:solidFill>
                    <a:schemeClr val="tx1"/>
                  </a:solidFill>
                  <a:effectLst/>
                  <a:ea typeface="Rockwell" panose="02060603020205020403" pitchFamily="18" charset="77"/>
                  <a:cs typeface="Times New Roman"/>
                </a:rPr>
                <a:t>Which external conditions</a:t>
              </a:r>
              <a:r>
                <a:rPr lang="en-CA" sz="2400" i="0" dirty="0">
                  <a:solidFill>
                    <a:schemeClr val="tx1"/>
                  </a:solidFill>
                  <a:effectLst/>
                  <a:latin typeface="Calibri Light" panose="020F0302020204030204"/>
                  <a:ea typeface="Rockwell" panose="02060603020205020403" pitchFamily="18" charset="77"/>
                  <a:cs typeface="Times New Roman"/>
                </a:rPr>
                <a:t> </a:t>
              </a:r>
              <a:r>
                <a:rPr lang="en-CA" sz="2400" i="0" dirty="0">
                  <a:solidFill>
                    <a:schemeClr val="tx1"/>
                  </a:solidFill>
                  <a:effectLst/>
                  <a:latin typeface="+mn-lt"/>
                  <a:ea typeface="Rockwell" panose="02060603020205020403" pitchFamily="18" charset="77"/>
                  <a:cs typeface="Times New Roman"/>
                </a:rPr>
                <a:t>are commonly associated with </a:t>
              </a:r>
              <a:r>
                <a:rPr lang="en-CA" sz="2400" dirty="0">
                  <a:solidFill>
                    <a:schemeClr val="tx1"/>
                  </a:solidFill>
                  <a:ea typeface="Rockwell" panose="02060603020205020403" pitchFamily="18" charset="77"/>
                  <a:cs typeface="Times New Roman"/>
                </a:rPr>
                <a:t>fatal cycling</a:t>
              </a:r>
              <a:r>
                <a:rPr lang="en-CA" sz="2400" i="0" dirty="0">
                  <a:solidFill>
                    <a:schemeClr val="tx1"/>
                  </a:solidFill>
                  <a:effectLst/>
                  <a:latin typeface="+mn-lt"/>
                  <a:ea typeface="Rockwell" panose="02060603020205020403" pitchFamily="18" charset="77"/>
                  <a:cs typeface="Times New Roman"/>
                </a:rPr>
                <a:t> collisions</a:t>
              </a:r>
              <a:r>
                <a:rPr lang="en-CA" sz="2400" i="0" dirty="0">
                  <a:solidFill>
                    <a:schemeClr val="tx1"/>
                  </a:solidFill>
                  <a:effectLst/>
                  <a:ea typeface="Rockwell" panose="02060603020205020403" pitchFamily="18" charset="77"/>
                  <a:cs typeface="Times New Roman"/>
                </a:rPr>
                <a:t>?</a:t>
              </a:r>
              <a:r>
                <a:rPr lang="en-US" sz="2400" i="0" dirty="0">
                  <a:solidFill>
                    <a:schemeClr val="tx1"/>
                  </a:solidFill>
                  <a:latin typeface="Calibri Light" panose="020F0302020204030204"/>
                </a:rPr>
                <a:t> </a:t>
              </a:r>
              <a:endParaRPr lang="en-US" sz="2400" i="0" dirty="0">
                <a:solidFill>
                  <a:schemeClr val="tx1"/>
                </a:solidFill>
              </a:endParaRPr>
            </a:p>
          </p:txBody>
        </p:sp>
      </p:grpSp>
      <p:grpSp>
        <p:nvGrpSpPr>
          <p:cNvPr id="5" name="Group 4">
            <a:extLst>
              <a:ext uri="{FF2B5EF4-FFF2-40B4-BE49-F238E27FC236}">
                <a16:creationId xmlns:a16="http://schemas.microsoft.com/office/drawing/2014/main" id="{E4207059-249B-DCE4-0398-1B41C1C65555}"/>
              </a:ext>
            </a:extLst>
          </p:cNvPr>
          <p:cNvGrpSpPr/>
          <p:nvPr/>
        </p:nvGrpSpPr>
        <p:grpSpPr>
          <a:xfrm>
            <a:off x="838473" y="119137"/>
            <a:ext cx="1929787" cy="1402286"/>
            <a:chOff x="273" y="2946926"/>
            <a:chExt cx="1929787" cy="1402286"/>
          </a:xfrm>
          <a:solidFill>
            <a:schemeClr val="accent1">
              <a:lumMod val="50000"/>
            </a:schemeClr>
          </a:solidFill>
        </p:grpSpPr>
        <p:sp>
          <p:nvSpPr>
            <p:cNvPr id="6" name="Rounded Rectangle 5">
              <a:extLst>
                <a:ext uri="{FF2B5EF4-FFF2-40B4-BE49-F238E27FC236}">
                  <a16:creationId xmlns:a16="http://schemas.microsoft.com/office/drawing/2014/main" id="{440A4E2D-23A3-2C11-46AE-0483165CCE38}"/>
                </a:ext>
              </a:extLst>
            </p:cNvPr>
            <p:cNvSpPr/>
            <p:nvPr/>
          </p:nvSpPr>
          <p:spPr>
            <a:xfrm flipH="1">
              <a:off x="273" y="2946926"/>
              <a:ext cx="1929787" cy="1402286"/>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A93707DA-A841-E205-C629-103F50DCAADB}"/>
                </a:ext>
              </a:extLst>
            </p:cNvPr>
            <p:cNvSpPr txBox="1"/>
            <p:nvPr/>
          </p:nvSpPr>
          <p:spPr>
            <a:xfrm>
              <a:off x="68727" y="3015380"/>
              <a:ext cx="1792879"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a:t>3</a:t>
              </a:r>
              <a:endParaRPr lang="en-US" sz="6500" i="0" kern="1200">
                <a:solidFill>
                  <a:schemeClr val="bg1"/>
                </a:solidFill>
              </a:endParaRPr>
            </a:p>
          </p:txBody>
        </p:sp>
      </p:grpSp>
      <p:sp>
        <p:nvSpPr>
          <p:cNvPr id="15" name="Slide Number Placeholder 14">
            <a:extLst>
              <a:ext uri="{FF2B5EF4-FFF2-40B4-BE49-F238E27FC236}">
                <a16:creationId xmlns:a16="http://schemas.microsoft.com/office/drawing/2014/main" id="{55926B05-D79E-7959-7657-AB12DE9BD8C6}"/>
              </a:ext>
            </a:extLst>
          </p:cNvPr>
          <p:cNvSpPr>
            <a:spLocks noGrp="1"/>
          </p:cNvSpPr>
          <p:nvPr>
            <p:ph type="sldNum" sz="quarter" idx="12"/>
          </p:nvPr>
        </p:nvSpPr>
        <p:spPr/>
        <p:txBody>
          <a:bodyPr/>
          <a:lstStyle/>
          <a:p>
            <a:fld id="{7DC9C804-7126-1C4B-ACDA-196BF9ED5A6D}" type="slidenum">
              <a:rPr lang="en-US" smtClean="0"/>
              <a:t>18</a:t>
            </a:fld>
            <a:endParaRPr lang="en-US"/>
          </a:p>
        </p:txBody>
      </p:sp>
      <p:sp>
        <p:nvSpPr>
          <p:cNvPr id="16" name="TextBox 15">
            <a:extLst>
              <a:ext uri="{FF2B5EF4-FFF2-40B4-BE49-F238E27FC236}">
                <a16:creationId xmlns:a16="http://schemas.microsoft.com/office/drawing/2014/main" id="{45896F72-D723-0F52-2534-344A14E455A1}"/>
              </a:ext>
            </a:extLst>
          </p:cNvPr>
          <p:cNvSpPr txBox="1"/>
          <p:nvPr/>
        </p:nvSpPr>
        <p:spPr>
          <a:xfrm>
            <a:off x="8026096" y="2913459"/>
            <a:ext cx="3681686" cy="2062103"/>
          </a:xfrm>
          <a:prstGeom prst="rect">
            <a:avLst/>
          </a:prstGeom>
          <a:noFill/>
          <a:ln w="19050">
            <a:solidFill>
              <a:schemeClr val="accent1">
                <a:shade val="50000"/>
              </a:schemeClr>
            </a:solidFill>
            <a:prstDash val="solid"/>
          </a:ln>
        </p:spPr>
        <p:txBody>
          <a:bodyPr wrap="square" lIns="91440" tIns="45720" rIns="91440" bIns="45720" rtlCol="0" anchor="t">
            <a:spAutoFit/>
          </a:bodyPr>
          <a:lstStyle/>
          <a:p>
            <a:pPr lvl="1"/>
            <a:endParaRPr lang="en-US" sz="2400"/>
          </a:p>
          <a:p>
            <a:pPr marL="742950" lvl="1" indent="-285750">
              <a:buFont typeface="Arial" panose="020B0604020202020204" pitchFamily="34" charset="0"/>
              <a:buChar char="•"/>
            </a:pPr>
            <a:r>
              <a:rPr lang="en-US" sz="2000"/>
              <a:t>More casualties: </a:t>
            </a:r>
            <a:endParaRPr lang="en-US" sz="2000">
              <a:cs typeface="Calibri"/>
            </a:endParaRPr>
          </a:p>
          <a:p>
            <a:pPr marL="1200150" lvl="2" indent="-285750">
              <a:buFont typeface="Arial" panose="020B0604020202020204" pitchFamily="34" charset="0"/>
              <a:buChar char="•"/>
            </a:pPr>
            <a:r>
              <a:rPr lang="en-US" sz="2000"/>
              <a:t>May to October</a:t>
            </a:r>
            <a:endParaRPr lang="en-US" sz="2000">
              <a:cs typeface="Calibri"/>
            </a:endParaRPr>
          </a:p>
          <a:p>
            <a:pPr marL="742950" lvl="1" indent="-285750">
              <a:buFont typeface="Arial" panose="020B0604020202020204" pitchFamily="34" charset="0"/>
              <a:buChar char="•"/>
            </a:pPr>
            <a:r>
              <a:rPr lang="en-US" sz="2000"/>
              <a:t>Peak during summer months</a:t>
            </a:r>
            <a:endParaRPr lang="en-US" sz="2000">
              <a:cs typeface="Calibri"/>
            </a:endParaRPr>
          </a:p>
          <a:p>
            <a:pPr lvl="1"/>
            <a:endParaRPr lang="en-US" sz="2400"/>
          </a:p>
        </p:txBody>
      </p:sp>
      <p:pic>
        <p:nvPicPr>
          <p:cNvPr id="10" name="Picture 10" descr="Chart, bar chart&#10;&#10;Description automatically generated">
            <a:extLst>
              <a:ext uri="{FF2B5EF4-FFF2-40B4-BE49-F238E27FC236}">
                <a16:creationId xmlns:a16="http://schemas.microsoft.com/office/drawing/2014/main" id="{DA42359F-1A30-47E7-5D34-53052DB1474D}"/>
              </a:ext>
            </a:extLst>
          </p:cNvPr>
          <p:cNvPicPr>
            <a:picLocks noChangeAspect="1"/>
          </p:cNvPicPr>
          <p:nvPr/>
        </p:nvPicPr>
        <p:blipFill>
          <a:blip r:embed="rId3"/>
          <a:stretch>
            <a:fillRect/>
          </a:stretch>
        </p:blipFill>
        <p:spPr>
          <a:xfrm>
            <a:off x="511630" y="1789800"/>
            <a:ext cx="7184570" cy="4943914"/>
          </a:xfrm>
          <a:prstGeom prst="rect">
            <a:avLst/>
          </a:prstGeom>
        </p:spPr>
      </p:pic>
    </p:spTree>
    <p:extLst>
      <p:ext uri="{BB962C8B-B14F-4D97-AF65-F5344CB8AC3E}">
        <p14:creationId xmlns:p14="http://schemas.microsoft.com/office/powerpoint/2010/main" val="2599819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FD6D09-B2D2-B566-B35B-291A95BCCAE8}"/>
              </a:ext>
            </a:extLst>
          </p:cNvPr>
          <p:cNvGrpSpPr/>
          <p:nvPr/>
        </p:nvGrpSpPr>
        <p:grpSpPr>
          <a:xfrm>
            <a:off x="2768261" y="259366"/>
            <a:ext cx="8585266" cy="1121829"/>
            <a:chOff x="1930061" y="3087155"/>
            <a:chExt cx="8585266" cy="1121829"/>
          </a:xfrm>
        </p:grpSpPr>
        <p:sp>
          <p:nvSpPr>
            <p:cNvPr id="8" name="Round Same Side Corner Rectangle 7">
              <a:extLst>
                <a:ext uri="{FF2B5EF4-FFF2-40B4-BE49-F238E27FC236}">
                  <a16:creationId xmlns:a16="http://schemas.microsoft.com/office/drawing/2014/main" id="{39B813AC-AE37-088C-4676-C4CA1C671C1D}"/>
                </a:ext>
              </a:extLst>
            </p:cNvPr>
            <p:cNvSpPr/>
            <p:nvPr/>
          </p:nvSpPr>
          <p:spPr>
            <a:xfrm rot="5400000">
              <a:off x="5661779" y="-644563"/>
              <a:ext cx="1121829" cy="8585266"/>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3B1498B9-E283-9FE2-C6C0-E1A257E07405}"/>
                </a:ext>
              </a:extLst>
            </p:cNvPr>
            <p:cNvSpPr txBox="1"/>
            <p:nvPr/>
          </p:nvSpPr>
          <p:spPr>
            <a:xfrm>
              <a:off x="1930061" y="3141918"/>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algn="ctr"/>
              <a:r>
                <a:rPr lang="en-CA" sz="2800" i="0" dirty="0">
                  <a:solidFill>
                    <a:schemeClr val="tx1"/>
                  </a:solidFill>
                  <a:effectLst/>
                  <a:ea typeface="Rockwell" panose="02060603020205020403" pitchFamily="18" charset="77"/>
                  <a:cs typeface="Times New Roman"/>
                </a:rPr>
                <a:t>Which external conditions</a:t>
              </a:r>
              <a:r>
                <a:rPr lang="en-CA" sz="2800" i="0" dirty="0">
                  <a:solidFill>
                    <a:schemeClr val="tx1"/>
                  </a:solidFill>
                  <a:effectLst/>
                  <a:latin typeface="Calibri Light" panose="020F0302020204030204"/>
                  <a:ea typeface="Rockwell" panose="02060603020205020403" pitchFamily="18" charset="77"/>
                  <a:cs typeface="Times New Roman"/>
                </a:rPr>
                <a:t> </a:t>
              </a:r>
              <a:r>
                <a:rPr lang="en-CA" sz="2800" i="0" dirty="0">
                  <a:solidFill>
                    <a:schemeClr val="tx1"/>
                  </a:solidFill>
                  <a:effectLst/>
                  <a:latin typeface="+mn-lt"/>
                  <a:ea typeface="Rockwell" panose="02060603020205020403" pitchFamily="18" charset="77"/>
                  <a:cs typeface="Times New Roman"/>
                </a:rPr>
                <a:t>are commonly associated with</a:t>
              </a:r>
              <a:r>
                <a:rPr lang="en-CA" sz="2800" dirty="0">
                  <a:solidFill>
                    <a:schemeClr val="tx1"/>
                  </a:solidFill>
                  <a:ea typeface="Rockwell" panose="02060603020205020403" pitchFamily="18" charset="77"/>
                  <a:cs typeface="Times New Roman"/>
                </a:rPr>
                <a:t> fatal</a:t>
              </a:r>
              <a:r>
                <a:rPr lang="en-CA" sz="2800" i="0" dirty="0">
                  <a:solidFill>
                    <a:schemeClr val="tx1"/>
                  </a:solidFill>
                  <a:effectLst/>
                  <a:latin typeface="+mn-lt"/>
                  <a:ea typeface="Rockwell" panose="02060603020205020403" pitchFamily="18" charset="77"/>
                  <a:cs typeface="Times New Roman"/>
                </a:rPr>
                <a:t> cycling collisions</a:t>
              </a:r>
              <a:r>
                <a:rPr lang="en-CA" sz="2800" i="0" dirty="0">
                  <a:solidFill>
                    <a:schemeClr val="tx1"/>
                  </a:solidFill>
                  <a:effectLst/>
                  <a:ea typeface="Rockwell" panose="02060603020205020403" pitchFamily="18" charset="77"/>
                  <a:cs typeface="Times New Roman"/>
                </a:rPr>
                <a:t>?</a:t>
              </a:r>
              <a:r>
                <a:rPr lang="en-US" sz="2800" i="0" dirty="0">
                  <a:solidFill>
                    <a:schemeClr val="tx1"/>
                  </a:solidFill>
                  <a:latin typeface="Calibri Light" panose="020F0302020204030204"/>
                </a:rPr>
                <a:t> </a:t>
              </a:r>
              <a:endParaRPr lang="en-US" sz="2800" i="0" dirty="0">
                <a:solidFill>
                  <a:schemeClr val="tx1"/>
                </a:solidFill>
              </a:endParaRPr>
            </a:p>
          </p:txBody>
        </p:sp>
      </p:grpSp>
      <p:grpSp>
        <p:nvGrpSpPr>
          <p:cNvPr id="5" name="Group 4">
            <a:extLst>
              <a:ext uri="{FF2B5EF4-FFF2-40B4-BE49-F238E27FC236}">
                <a16:creationId xmlns:a16="http://schemas.microsoft.com/office/drawing/2014/main" id="{E4207059-249B-DCE4-0398-1B41C1C65555}"/>
              </a:ext>
            </a:extLst>
          </p:cNvPr>
          <p:cNvGrpSpPr/>
          <p:nvPr/>
        </p:nvGrpSpPr>
        <p:grpSpPr>
          <a:xfrm>
            <a:off x="838473" y="119137"/>
            <a:ext cx="1929787" cy="1402286"/>
            <a:chOff x="273" y="2946926"/>
            <a:chExt cx="1929787" cy="1402286"/>
          </a:xfrm>
          <a:solidFill>
            <a:schemeClr val="accent1">
              <a:lumMod val="50000"/>
            </a:schemeClr>
          </a:solidFill>
        </p:grpSpPr>
        <p:sp>
          <p:nvSpPr>
            <p:cNvPr id="6" name="Rounded Rectangle 5">
              <a:extLst>
                <a:ext uri="{FF2B5EF4-FFF2-40B4-BE49-F238E27FC236}">
                  <a16:creationId xmlns:a16="http://schemas.microsoft.com/office/drawing/2014/main" id="{440A4E2D-23A3-2C11-46AE-0483165CCE38}"/>
                </a:ext>
              </a:extLst>
            </p:cNvPr>
            <p:cNvSpPr/>
            <p:nvPr/>
          </p:nvSpPr>
          <p:spPr>
            <a:xfrm flipH="1">
              <a:off x="273" y="2946926"/>
              <a:ext cx="1929787" cy="1402286"/>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A93707DA-A841-E205-C629-103F50DCAADB}"/>
                </a:ext>
              </a:extLst>
            </p:cNvPr>
            <p:cNvSpPr txBox="1"/>
            <p:nvPr/>
          </p:nvSpPr>
          <p:spPr>
            <a:xfrm>
              <a:off x="68727" y="3015380"/>
              <a:ext cx="1792879"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a:t>3</a:t>
              </a:r>
              <a:endParaRPr lang="en-US" sz="6500" i="0" kern="1200">
                <a:solidFill>
                  <a:schemeClr val="bg1"/>
                </a:solidFill>
              </a:endParaRPr>
            </a:p>
          </p:txBody>
        </p:sp>
      </p:grpSp>
      <p:sp>
        <p:nvSpPr>
          <p:cNvPr id="11" name="Slide Number Placeholder 10">
            <a:extLst>
              <a:ext uri="{FF2B5EF4-FFF2-40B4-BE49-F238E27FC236}">
                <a16:creationId xmlns:a16="http://schemas.microsoft.com/office/drawing/2014/main" id="{E51FD45D-9C1B-2133-9192-FCB09D2A01FB}"/>
              </a:ext>
            </a:extLst>
          </p:cNvPr>
          <p:cNvSpPr>
            <a:spLocks noGrp="1"/>
          </p:cNvSpPr>
          <p:nvPr>
            <p:ph type="sldNum" sz="quarter" idx="12"/>
          </p:nvPr>
        </p:nvSpPr>
        <p:spPr/>
        <p:txBody>
          <a:bodyPr/>
          <a:lstStyle/>
          <a:p>
            <a:fld id="{7DC9C804-7126-1C4B-ACDA-196BF9ED5A6D}" type="slidenum">
              <a:rPr lang="en-US" smtClean="0"/>
              <a:t>19</a:t>
            </a:fld>
            <a:endParaRPr lang="en-US"/>
          </a:p>
        </p:txBody>
      </p:sp>
      <p:sp>
        <p:nvSpPr>
          <p:cNvPr id="13" name="TextBox 12">
            <a:extLst>
              <a:ext uri="{FF2B5EF4-FFF2-40B4-BE49-F238E27FC236}">
                <a16:creationId xmlns:a16="http://schemas.microsoft.com/office/drawing/2014/main" id="{ACEA9DD0-E9E4-8FE9-AD5E-2540B2742E08}"/>
              </a:ext>
            </a:extLst>
          </p:cNvPr>
          <p:cNvSpPr txBox="1"/>
          <p:nvPr/>
        </p:nvSpPr>
        <p:spPr>
          <a:xfrm>
            <a:off x="6756444" y="5587901"/>
            <a:ext cx="4316236" cy="846386"/>
          </a:xfrm>
          <a:prstGeom prst="rect">
            <a:avLst/>
          </a:prstGeom>
          <a:noFill/>
          <a:ln w="19050">
            <a:solidFill>
              <a:schemeClr val="accent1">
                <a:shade val="50000"/>
              </a:schemeClr>
            </a:solidFill>
            <a:prstDash val="solid"/>
          </a:ln>
        </p:spPr>
        <p:txBody>
          <a:bodyPr wrap="square" lIns="91440" tIns="45720" rIns="91440" bIns="45720" rtlCol="0" anchor="t">
            <a:spAutoFit/>
          </a:bodyPr>
          <a:lstStyle/>
          <a:p>
            <a:pPr lvl="1"/>
            <a:endParaRPr lang="en-US" sz="1200"/>
          </a:p>
          <a:p>
            <a:pPr marL="742950" lvl="1" indent="-285750">
              <a:spcAft>
                <a:spcPts val="600"/>
              </a:spcAft>
              <a:buFont typeface="Arial" panose="020B0604020202020204" pitchFamily="34" charset="0"/>
              <a:buChar char="•"/>
            </a:pPr>
            <a:r>
              <a:rPr lang="en-US" sz="2000"/>
              <a:t>69.2% on “single carriageway”</a:t>
            </a:r>
            <a:endParaRPr lang="en-US" sz="2000">
              <a:cs typeface="Calibri"/>
            </a:endParaRPr>
          </a:p>
          <a:p>
            <a:pPr lvl="1">
              <a:spcAft>
                <a:spcPts val="600"/>
              </a:spcAft>
            </a:pPr>
            <a:endParaRPr lang="en-US" sz="1200"/>
          </a:p>
        </p:txBody>
      </p:sp>
      <p:sp>
        <p:nvSpPr>
          <p:cNvPr id="12" name="TextBox 11">
            <a:extLst>
              <a:ext uri="{FF2B5EF4-FFF2-40B4-BE49-F238E27FC236}">
                <a16:creationId xmlns:a16="http://schemas.microsoft.com/office/drawing/2014/main" id="{AB37BFAA-65D5-BF31-ECAF-BB2D3E9B26E4}"/>
              </a:ext>
            </a:extLst>
          </p:cNvPr>
          <p:cNvSpPr txBox="1"/>
          <p:nvPr/>
        </p:nvSpPr>
        <p:spPr>
          <a:xfrm>
            <a:off x="1445352" y="5587901"/>
            <a:ext cx="3728408" cy="846386"/>
          </a:xfrm>
          <a:prstGeom prst="rect">
            <a:avLst/>
          </a:prstGeom>
          <a:noFill/>
          <a:ln w="19050">
            <a:solidFill>
              <a:schemeClr val="accent1">
                <a:shade val="50000"/>
              </a:schemeClr>
            </a:solidFill>
            <a:prstDash val="solid"/>
          </a:ln>
        </p:spPr>
        <p:txBody>
          <a:bodyPr wrap="square" lIns="91440" tIns="45720" rIns="91440" bIns="45720" rtlCol="0" anchor="t">
            <a:spAutoFit/>
          </a:bodyPr>
          <a:lstStyle/>
          <a:p>
            <a:pPr lvl="1"/>
            <a:endParaRPr lang="en-US" sz="1200"/>
          </a:p>
          <a:p>
            <a:pPr marL="742950" lvl="1" indent="-285750">
              <a:spcAft>
                <a:spcPts val="600"/>
              </a:spcAft>
              <a:buFont typeface="Arial" panose="020B0604020202020204" pitchFamily="34" charset="0"/>
              <a:buChar char="•"/>
            </a:pPr>
            <a:r>
              <a:rPr lang="en-US" sz="2000">
                <a:ea typeface="+mn-lt"/>
                <a:cs typeface="+mn-lt"/>
              </a:rPr>
              <a:t>87.9% on</a:t>
            </a:r>
            <a:r>
              <a:rPr lang="en-US" sz="2000"/>
              <a:t> dry surface</a:t>
            </a:r>
            <a:endParaRPr lang="en-US" sz="2000">
              <a:cs typeface="Calibri"/>
            </a:endParaRPr>
          </a:p>
          <a:p>
            <a:pPr lvl="1">
              <a:spcAft>
                <a:spcPts val="600"/>
              </a:spcAft>
            </a:pPr>
            <a:endParaRPr lang="en-US" sz="1200"/>
          </a:p>
        </p:txBody>
      </p:sp>
      <p:pic>
        <p:nvPicPr>
          <p:cNvPr id="2" name="Picture 2" descr="Chart, bar chart&#10;&#10;Description automatically generated">
            <a:extLst>
              <a:ext uri="{FF2B5EF4-FFF2-40B4-BE49-F238E27FC236}">
                <a16:creationId xmlns:a16="http://schemas.microsoft.com/office/drawing/2014/main" id="{0EDD61C8-4E86-82E2-AB94-30B56DC1EBEE}"/>
              </a:ext>
            </a:extLst>
          </p:cNvPr>
          <p:cNvPicPr>
            <a:picLocks noChangeAspect="1"/>
          </p:cNvPicPr>
          <p:nvPr/>
        </p:nvPicPr>
        <p:blipFill>
          <a:blip r:embed="rId3"/>
          <a:stretch>
            <a:fillRect/>
          </a:stretch>
        </p:blipFill>
        <p:spPr>
          <a:xfrm>
            <a:off x="576944" y="1592793"/>
            <a:ext cx="4996542" cy="3628872"/>
          </a:xfrm>
          <a:prstGeom prst="rect">
            <a:avLst/>
          </a:prstGeom>
        </p:spPr>
      </p:pic>
      <p:pic>
        <p:nvPicPr>
          <p:cNvPr id="10" name="Picture 14" descr="Chart, bar chart&#10;&#10;Description automatically generated">
            <a:extLst>
              <a:ext uri="{FF2B5EF4-FFF2-40B4-BE49-F238E27FC236}">
                <a16:creationId xmlns:a16="http://schemas.microsoft.com/office/drawing/2014/main" id="{773528B4-9440-A1B1-DC6D-9928F8A13652}"/>
              </a:ext>
            </a:extLst>
          </p:cNvPr>
          <p:cNvPicPr>
            <a:picLocks noChangeAspect="1"/>
          </p:cNvPicPr>
          <p:nvPr/>
        </p:nvPicPr>
        <p:blipFill>
          <a:blip r:embed="rId4"/>
          <a:stretch>
            <a:fillRect/>
          </a:stretch>
        </p:blipFill>
        <p:spPr>
          <a:xfrm>
            <a:off x="6215744" y="1563058"/>
            <a:ext cx="4952999" cy="3938710"/>
          </a:xfrm>
          <a:prstGeom prst="rect">
            <a:avLst/>
          </a:prstGeom>
        </p:spPr>
      </p:pic>
    </p:spTree>
    <p:extLst>
      <p:ext uri="{BB962C8B-B14F-4D97-AF65-F5344CB8AC3E}">
        <p14:creationId xmlns:p14="http://schemas.microsoft.com/office/powerpoint/2010/main" val="631351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54">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133CDC4-6762-CCDC-1D9E-CFCF248949A2}"/>
              </a:ext>
            </a:extLst>
          </p:cNvPr>
          <p:cNvSpPr>
            <a:spLocks noGrp="1"/>
          </p:cNvSpPr>
          <p:nvPr>
            <p:ph type="title"/>
          </p:nvPr>
        </p:nvSpPr>
        <p:spPr>
          <a:xfrm>
            <a:off x="838200" y="365125"/>
            <a:ext cx="5393361" cy="1325563"/>
          </a:xfrm>
        </p:spPr>
        <p:txBody>
          <a:bodyPr>
            <a:normAutofit/>
          </a:bodyPr>
          <a:lstStyle/>
          <a:p>
            <a:r>
              <a:rPr lang="en-US"/>
              <a:t>Land Acknowledgment </a:t>
            </a:r>
          </a:p>
        </p:txBody>
      </p:sp>
      <p:sp>
        <p:nvSpPr>
          <p:cNvPr id="3" name="Content Placeholder 2">
            <a:extLst>
              <a:ext uri="{FF2B5EF4-FFF2-40B4-BE49-F238E27FC236}">
                <a16:creationId xmlns:a16="http://schemas.microsoft.com/office/drawing/2014/main" id="{A487DB25-F685-1D21-E2A2-F35E1AB981A5}"/>
              </a:ext>
            </a:extLst>
          </p:cNvPr>
          <p:cNvSpPr>
            <a:spLocks noGrp="1"/>
          </p:cNvSpPr>
          <p:nvPr>
            <p:ph idx="1"/>
          </p:nvPr>
        </p:nvSpPr>
        <p:spPr>
          <a:xfrm>
            <a:off x="838200" y="1825625"/>
            <a:ext cx="5393361" cy="4351338"/>
          </a:xfrm>
        </p:spPr>
        <p:txBody>
          <a:bodyPr vert="horz" lIns="91440" tIns="45720" rIns="91440" bIns="45720" rtlCol="0" anchor="t">
            <a:normAutofit lnSpcReduction="10000"/>
          </a:bodyPr>
          <a:lstStyle/>
          <a:p>
            <a:r>
              <a:rPr lang="en-CA" sz="2400" b="0" i="0">
                <a:effectLst/>
                <a:latin typeface="Calibri Light"/>
                <a:cs typeface="Calibri Light"/>
              </a:rPr>
              <a:t>We acknowledge the land we are meeting on is the traditional territory of many nations including</a:t>
            </a:r>
            <a:r>
              <a:rPr lang="en-CA" sz="2400">
                <a:latin typeface="Calibri Light"/>
                <a:cs typeface="Calibri Light"/>
              </a:rPr>
              <a:t>:</a:t>
            </a:r>
            <a:endParaRPr lang="en-US" sz="2400">
              <a:latin typeface="Calibri Light"/>
              <a:cs typeface="Calibri Light"/>
            </a:endParaRPr>
          </a:p>
          <a:p>
            <a:pPr lvl="1"/>
            <a:r>
              <a:rPr lang="en-CA" sz="2000">
                <a:latin typeface="Calibri Light"/>
                <a:cs typeface="Calibri Light"/>
              </a:rPr>
              <a:t>The </a:t>
            </a:r>
            <a:r>
              <a:rPr lang="en-CA" sz="2000" err="1">
                <a:latin typeface="Calibri Light"/>
                <a:cs typeface="Calibri Light"/>
              </a:rPr>
              <a:t>Mississaugas</a:t>
            </a:r>
            <a:r>
              <a:rPr lang="en-CA" sz="2000" b="0" i="0">
                <a:effectLst/>
                <a:latin typeface="Calibri Light"/>
                <a:cs typeface="Calibri Light"/>
              </a:rPr>
              <a:t> of the </a:t>
            </a:r>
            <a:r>
              <a:rPr lang="en-CA" sz="2000">
                <a:latin typeface="Calibri Light"/>
                <a:cs typeface="Calibri Light"/>
              </a:rPr>
              <a:t>Credit</a:t>
            </a:r>
            <a:endParaRPr lang="en-US" sz="2000">
              <a:latin typeface="Calibri Light"/>
              <a:cs typeface="Calibri Light"/>
            </a:endParaRPr>
          </a:p>
          <a:p>
            <a:pPr lvl="1"/>
            <a:r>
              <a:rPr lang="en-CA" sz="2000">
                <a:latin typeface="Calibri Light"/>
                <a:cs typeface="Calibri Light"/>
              </a:rPr>
              <a:t>The</a:t>
            </a:r>
            <a:r>
              <a:rPr lang="en-CA" sz="2000" b="0" i="0">
                <a:effectLst/>
                <a:latin typeface="Calibri Light"/>
                <a:cs typeface="Calibri Light"/>
              </a:rPr>
              <a:t> </a:t>
            </a:r>
            <a:r>
              <a:rPr lang="en-CA" sz="2000">
                <a:latin typeface="Calibri Light"/>
                <a:cs typeface="Calibri Light"/>
              </a:rPr>
              <a:t>Anishnabek</a:t>
            </a:r>
            <a:endParaRPr lang="en-US" sz="2000">
              <a:latin typeface="Calibri Light"/>
              <a:cs typeface="Calibri Light"/>
            </a:endParaRPr>
          </a:p>
          <a:p>
            <a:pPr lvl="1"/>
            <a:r>
              <a:rPr lang="en-CA" sz="2000">
                <a:latin typeface="Calibri Light"/>
                <a:cs typeface="Calibri Light"/>
              </a:rPr>
              <a:t>The</a:t>
            </a:r>
            <a:r>
              <a:rPr lang="en-CA" sz="2000" b="0" i="0">
                <a:effectLst/>
                <a:latin typeface="Calibri Light"/>
                <a:cs typeface="Calibri Light"/>
              </a:rPr>
              <a:t> </a:t>
            </a:r>
            <a:r>
              <a:rPr lang="en-CA" sz="2000">
                <a:latin typeface="Calibri Light"/>
                <a:cs typeface="Calibri Light"/>
              </a:rPr>
              <a:t>Chippewa</a:t>
            </a:r>
            <a:endParaRPr lang="en-US" sz="2000">
              <a:latin typeface="Calibri Light"/>
              <a:cs typeface="Calibri Light"/>
            </a:endParaRPr>
          </a:p>
          <a:p>
            <a:pPr lvl="1"/>
            <a:r>
              <a:rPr lang="en-CA" sz="2000">
                <a:latin typeface="Calibri Light"/>
                <a:cs typeface="Calibri Light"/>
              </a:rPr>
              <a:t>The</a:t>
            </a:r>
            <a:r>
              <a:rPr lang="en-CA" sz="2000" b="0" i="0">
                <a:effectLst/>
                <a:latin typeface="Calibri Light"/>
                <a:cs typeface="Calibri Light"/>
              </a:rPr>
              <a:t> </a:t>
            </a:r>
            <a:r>
              <a:rPr lang="en-CA" sz="2000">
                <a:latin typeface="Calibri Light"/>
                <a:cs typeface="Calibri Light"/>
              </a:rPr>
              <a:t>Haudenosaunee</a:t>
            </a:r>
            <a:endParaRPr lang="en-US" sz="2000">
              <a:latin typeface="Calibri Light"/>
              <a:cs typeface="Calibri Light"/>
            </a:endParaRPr>
          </a:p>
          <a:p>
            <a:pPr lvl="1"/>
            <a:r>
              <a:rPr lang="en-CA" sz="2000">
                <a:latin typeface="Calibri Light"/>
                <a:cs typeface="Calibri Light"/>
              </a:rPr>
              <a:t>The Wendat</a:t>
            </a:r>
            <a:r>
              <a:rPr lang="en-CA" sz="2000" b="0" i="0">
                <a:effectLst/>
                <a:latin typeface="Calibri Light"/>
                <a:cs typeface="Calibri Light"/>
              </a:rPr>
              <a:t> </a:t>
            </a:r>
            <a:r>
              <a:rPr lang="en-CA" sz="2000">
                <a:latin typeface="Calibri Light"/>
                <a:cs typeface="Calibri Light"/>
              </a:rPr>
              <a:t>peoples</a:t>
            </a:r>
            <a:endParaRPr lang="en-US" sz="2000">
              <a:latin typeface="Calibri Light"/>
              <a:cs typeface="Calibri Light"/>
            </a:endParaRPr>
          </a:p>
          <a:p>
            <a:r>
              <a:rPr lang="en-CA" sz="2400">
                <a:latin typeface="Calibri Light"/>
                <a:cs typeface="Calibri Light"/>
              </a:rPr>
              <a:t>It is now</a:t>
            </a:r>
            <a:r>
              <a:rPr lang="en-CA" sz="2400" b="0" i="0">
                <a:effectLst/>
                <a:latin typeface="Calibri Light"/>
                <a:cs typeface="Calibri Light"/>
              </a:rPr>
              <a:t> home to many diverse First Nations, Inuit and Métis peoples.</a:t>
            </a:r>
            <a:endParaRPr lang="en-US" sz="2400">
              <a:latin typeface="Calibri Light"/>
              <a:cs typeface="Calibri Light"/>
            </a:endParaRPr>
          </a:p>
          <a:p>
            <a:r>
              <a:rPr lang="en-CA" sz="2400" b="0" i="0">
                <a:effectLst/>
                <a:latin typeface="Calibri Light"/>
                <a:cs typeface="Calibri Light"/>
              </a:rPr>
              <a:t>We also acknowledge that Toronto is covered by Treaty 13 with the </a:t>
            </a:r>
            <a:r>
              <a:rPr lang="en-CA" sz="2400" b="0" i="0" err="1">
                <a:effectLst/>
                <a:latin typeface="Calibri Light"/>
                <a:cs typeface="Calibri Light"/>
              </a:rPr>
              <a:t>Mississaugas</a:t>
            </a:r>
            <a:r>
              <a:rPr lang="en-CA" sz="2400" b="0" i="0">
                <a:effectLst/>
                <a:latin typeface="Calibri Light"/>
                <a:cs typeface="Calibri Light"/>
              </a:rPr>
              <a:t> of the Credit.</a:t>
            </a:r>
            <a:endParaRPr lang="en-US" sz="2400">
              <a:latin typeface="Calibri Light"/>
              <a:cs typeface="Calibri Light"/>
            </a:endParaRPr>
          </a:p>
        </p:txBody>
      </p:sp>
      <p:pic>
        <p:nvPicPr>
          <p:cNvPr id="2050" name="Picture 2" descr="Acknowledgement of Traditional Land – The Division of People Strategy,  Equity &amp; Culture">
            <a:extLst>
              <a:ext uri="{FF2B5EF4-FFF2-40B4-BE49-F238E27FC236}">
                <a16:creationId xmlns:a16="http://schemas.microsoft.com/office/drawing/2014/main" id="{5DD9B4D2-68B8-F692-42C6-54AD3869E5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97" r="1740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2067"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341E649-42CA-6D77-C316-19504686EB4F}"/>
              </a:ext>
            </a:extLst>
          </p:cNvPr>
          <p:cNvSpPr>
            <a:spLocks noGrp="1"/>
          </p:cNvSpPr>
          <p:nvPr>
            <p:ph type="sldNum" sz="quarter" idx="12"/>
          </p:nvPr>
        </p:nvSpPr>
        <p:spPr/>
        <p:txBody>
          <a:bodyPr/>
          <a:lstStyle/>
          <a:p>
            <a:fld id="{7DC9C804-7126-1C4B-ACDA-196BF9ED5A6D}" type="slidenum">
              <a:rPr lang="en-US" smtClean="0"/>
              <a:t>2</a:t>
            </a:fld>
            <a:endParaRPr lang="en-US"/>
          </a:p>
        </p:txBody>
      </p:sp>
    </p:spTree>
    <p:extLst>
      <p:ext uri="{BB962C8B-B14F-4D97-AF65-F5344CB8AC3E}">
        <p14:creationId xmlns:p14="http://schemas.microsoft.com/office/powerpoint/2010/main" val="3898203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FD6D09-B2D2-B566-B35B-291A95BCCAE8}"/>
              </a:ext>
            </a:extLst>
          </p:cNvPr>
          <p:cNvGrpSpPr/>
          <p:nvPr/>
        </p:nvGrpSpPr>
        <p:grpSpPr>
          <a:xfrm>
            <a:off x="2768261" y="259366"/>
            <a:ext cx="8585266" cy="1121829"/>
            <a:chOff x="1930061" y="3087155"/>
            <a:chExt cx="8585266" cy="1121829"/>
          </a:xfrm>
        </p:grpSpPr>
        <p:sp>
          <p:nvSpPr>
            <p:cNvPr id="8" name="Round Same Side Corner Rectangle 7">
              <a:extLst>
                <a:ext uri="{FF2B5EF4-FFF2-40B4-BE49-F238E27FC236}">
                  <a16:creationId xmlns:a16="http://schemas.microsoft.com/office/drawing/2014/main" id="{39B813AC-AE37-088C-4676-C4CA1C671C1D}"/>
                </a:ext>
              </a:extLst>
            </p:cNvPr>
            <p:cNvSpPr/>
            <p:nvPr/>
          </p:nvSpPr>
          <p:spPr>
            <a:xfrm rot="5400000">
              <a:off x="5661779" y="-644563"/>
              <a:ext cx="1121829" cy="8585266"/>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9" name="Round Same Side Corner Rectangle 4">
              <a:extLst>
                <a:ext uri="{FF2B5EF4-FFF2-40B4-BE49-F238E27FC236}">
                  <a16:creationId xmlns:a16="http://schemas.microsoft.com/office/drawing/2014/main" id="{3B1498B9-E283-9FE2-C6C0-E1A257E07405}"/>
                </a:ext>
              </a:extLst>
            </p:cNvPr>
            <p:cNvSpPr txBox="1"/>
            <p:nvPr/>
          </p:nvSpPr>
          <p:spPr>
            <a:xfrm>
              <a:off x="1930061" y="3141918"/>
              <a:ext cx="8530503" cy="1012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algn="ctr"/>
              <a:r>
                <a:rPr lang="en-CA" sz="2600" i="0" dirty="0">
                  <a:solidFill>
                    <a:schemeClr val="tx1"/>
                  </a:solidFill>
                  <a:effectLst/>
                  <a:ea typeface="Rockwell" panose="02060603020205020403" pitchFamily="18" charset="77"/>
                  <a:cs typeface="Times New Roman"/>
                </a:rPr>
                <a:t>Which external conditions</a:t>
              </a:r>
              <a:r>
                <a:rPr lang="en-CA" sz="2600" i="0" dirty="0">
                  <a:solidFill>
                    <a:schemeClr val="tx1"/>
                  </a:solidFill>
                  <a:effectLst/>
                  <a:latin typeface="Calibri Light" panose="020F0302020204030204"/>
                  <a:ea typeface="Rockwell" panose="02060603020205020403" pitchFamily="18" charset="77"/>
                  <a:cs typeface="Times New Roman"/>
                </a:rPr>
                <a:t> </a:t>
              </a:r>
              <a:r>
                <a:rPr lang="en-CA" sz="2600" i="0" dirty="0">
                  <a:solidFill>
                    <a:schemeClr val="tx1"/>
                  </a:solidFill>
                  <a:effectLst/>
                  <a:latin typeface="+mn-lt"/>
                  <a:ea typeface="Rockwell" panose="02060603020205020403" pitchFamily="18" charset="77"/>
                  <a:cs typeface="Times New Roman"/>
                </a:rPr>
                <a:t>are commonly associated with</a:t>
              </a:r>
              <a:r>
                <a:rPr lang="en-CA" sz="2600" dirty="0">
                  <a:solidFill>
                    <a:schemeClr val="tx1"/>
                  </a:solidFill>
                  <a:ea typeface="Rockwell" panose="02060603020205020403" pitchFamily="18" charset="77"/>
                  <a:cs typeface="Times New Roman"/>
                </a:rPr>
                <a:t> fatal </a:t>
              </a:r>
              <a:r>
                <a:rPr lang="en-CA" sz="2600" i="0" dirty="0">
                  <a:solidFill>
                    <a:schemeClr val="tx1"/>
                  </a:solidFill>
                  <a:effectLst/>
                  <a:latin typeface="+mn-lt"/>
                  <a:ea typeface="Rockwell" panose="02060603020205020403" pitchFamily="18" charset="77"/>
                  <a:cs typeface="Times New Roman"/>
                </a:rPr>
                <a:t>cycling collisions</a:t>
              </a:r>
              <a:r>
                <a:rPr lang="en-CA" sz="2600" i="0" dirty="0">
                  <a:solidFill>
                    <a:schemeClr val="tx1"/>
                  </a:solidFill>
                  <a:effectLst/>
                  <a:ea typeface="Rockwell" panose="02060603020205020403" pitchFamily="18" charset="77"/>
                  <a:cs typeface="Times New Roman"/>
                </a:rPr>
                <a:t>?</a:t>
              </a:r>
              <a:r>
                <a:rPr lang="en-US" sz="2600" i="0" dirty="0">
                  <a:solidFill>
                    <a:schemeClr val="tx1"/>
                  </a:solidFill>
                  <a:latin typeface="Calibri Light" panose="020F0302020204030204"/>
                </a:rPr>
                <a:t> </a:t>
              </a:r>
              <a:endParaRPr lang="en-US" sz="2600" i="0" dirty="0">
                <a:solidFill>
                  <a:schemeClr val="tx1"/>
                </a:solidFill>
              </a:endParaRPr>
            </a:p>
          </p:txBody>
        </p:sp>
      </p:grpSp>
      <p:grpSp>
        <p:nvGrpSpPr>
          <p:cNvPr id="5" name="Group 4">
            <a:extLst>
              <a:ext uri="{FF2B5EF4-FFF2-40B4-BE49-F238E27FC236}">
                <a16:creationId xmlns:a16="http://schemas.microsoft.com/office/drawing/2014/main" id="{E4207059-249B-DCE4-0398-1B41C1C65555}"/>
              </a:ext>
            </a:extLst>
          </p:cNvPr>
          <p:cNvGrpSpPr/>
          <p:nvPr/>
        </p:nvGrpSpPr>
        <p:grpSpPr>
          <a:xfrm>
            <a:off x="838473" y="119137"/>
            <a:ext cx="1929787" cy="1402286"/>
            <a:chOff x="273" y="2946926"/>
            <a:chExt cx="1929787" cy="1402286"/>
          </a:xfrm>
          <a:solidFill>
            <a:schemeClr val="accent1">
              <a:lumMod val="50000"/>
            </a:schemeClr>
          </a:solidFill>
        </p:grpSpPr>
        <p:sp>
          <p:nvSpPr>
            <p:cNvPr id="6" name="Rounded Rectangle 5">
              <a:extLst>
                <a:ext uri="{FF2B5EF4-FFF2-40B4-BE49-F238E27FC236}">
                  <a16:creationId xmlns:a16="http://schemas.microsoft.com/office/drawing/2014/main" id="{440A4E2D-23A3-2C11-46AE-0483165CCE38}"/>
                </a:ext>
              </a:extLst>
            </p:cNvPr>
            <p:cNvSpPr/>
            <p:nvPr/>
          </p:nvSpPr>
          <p:spPr>
            <a:xfrm flipH="1">
              <a:off x="273" y="2946926"/>
              <a:ext cx="1929787" cy="1402286"/>
            </a:xfrm>
            <a:prstGeom prst="round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ounded Rectangle 6">
              <a:extLst>
                <a:ext uri="{FF2B5EF4-FFF2-40B4-BE49-F238E27FC236}">
                  <a16:creationId xmlns:a16="http://schemas.microsoft.com/office/drawing/2014/main" id="{A93707DA-A841-E205-C629-103F50DCAADB}"/>
                </a:ext>
              </a:extLst>
            </p:cNvPr>
            <p:cNvSpPr txBox="1"/>
            <p:nvPr/>
          </p:nvSpPr>
          <p:spPr>
            <a:xfrm>
              <a:off x="68727" y="3015380"/>
              <a:ext cx="1792879"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CA" sz="6500" kern="1200"/>
                <a:t>3</a:t>
              </a:r>
              <a:endParaRPr lang="en-US" sz="6500" i="0" kern="1200">
                <a:solidFill>
                  <a:schemeClr val="bg1"/>
                </a:solidFill>
              </a:endParaRPr>
            </a:p>
          </p:txBody>
        </p:sp>
      </p:grpSp>
      <p:sp>
        <p:nvSpPr>
          <p:cNvPr id="11" name="Slide Number Placeholder 10">
            <a:extLst>
              <a:ext uri="{FF2B5EF4-FFF2-40B4-BE49-F238E27FC236}">
                <a16:creationId xmlns:a16="http://schemas.microsoft.com/office/drawing/2014/main" id="{832731CF-4235-5B8F-A9D4-DCABA1246D1B}"/>
              </a:ext>
            </a:extLst>
          </p:cNvPr>
          <p:cNvSpPr>
            <a:spLocks noGrp="1"/>
          </p:cNvSpPr>
          <p:nvPr>
            <p:ph type="sldNum" sz="quarter" idx="12"/>
          </p:nvPr>
        </p:nvSpPr>
        <p:spPr/>
        <p:txBody>
          <a:bodyPr/>
          <a:lstStyle/>
          <a:p>
            <a:fld id="{7DC9C804-7126-1C4B-ACDA-196BF9ED5A6D}" type="slidenum">
              <a:rPr lang="en-US" smtClean="0"/>
              <a:t>20</a:t>
            </a:fld>
            <a:endParaRPr lang="en-US"/>
          </a:p>
        </p:txBody>
      </p:sp>
      <p:sp>
        <p:nvSpPr>
          <p:cNvPr id="12" name="TextBox 11">
            <a:extLst>
              <a:ext uri="{FF2B5EF4-FFF2-40B4-BE49-F238E27FC236}">
                <a16:creationId xmlns:a16="http://schemas.microsoft.com/office/drawing/2014/main" id="{E7F1A594-6C2D-B492-A567-8DE55FA0A18B}"/>
              </a:ext>
            </a:extLst>
          </p:cNvPr>
          <p:cNvSpPr txBox="1"/>
          <p:nvPr/>
        </p:nvSpPr>
        <p:spPr>
          <a:xfrm>
            <a:off x="1340534" y="5697310"/>
            <a:ext cx="4642984" cy="846386"/>
          </a:xfrm>
          <a:prstGeom prst="rect">
            <a:avLst/>
          </a:prstGeom>
          <a:noFill/>
          <a:ln w="19050">
            <a:solidFill>
              <a:schemeClr val="accent1">
                <a:shade val="50000"/>
              </a:schemeClr>
            </a:solidFill>
            <a:prstDash val="solid"/>
          </a:ln>
        </p:spPr>
        <p:txBody>
          <a:bodyPr wrap="square" lIns="91440" tIns="45720" rIns="91440" bIns="45720" rtlCol="0" anchor="t">
            <a:spAutoFit/>
          </a:bodyPr>
          <a:lstStyle/>
          <a:p>
            <a:pPr lvl="1"/>
            <a:endParaRPr lang="en-US" sz="1200"/>
          </a:p>
          <a:p>
            <a:pPr marL="742950" lvl="1" indent="-285750">
              <a:spcAft>
                <a:spcPts val="600"/>
              </a:spcAft>
              <a:buFont typeface="Arial" panose="020B0604020202020204" pitchFamily="34" charset="0"/>
              <a:buChar char="•"/>
            </a:pPr>
            <a:r>
              <a:rPr lang="en-US" sz="2000"/>
              <a:t>90.7% during pleasant weather </a:t>
            </a:r>
          </a:p>
          <a:p>
            <a:pPr marL="742950" lvl="1" indent="-285750">
              <a:spcAft>
                <a:spcPts val="600"/>
              </a:spcAft>
              <a:buFont typeface="Arial" panose="020B0604020202020204" pitchFamily="34" charset="0"/>
              <a:buChar char="•"/>
            </a:pPr>
            <a:endParaRPr lang="en-US" sz="1200">
              <a:cs typeface="Calibri"/>
            </a:endParaRPr>
          </a:p>
        </p:txBody>
      </p:sp>
      <p:sp>
        <p:nvSpPr>
          <p:cNvPr id="13" name="TextBox 12">
            <a:extLst>
              <a:ext uri="{FF2B5EF4-FFF2-40B4-BE49-F238E27FC236}">
                <a16:creationId xmlns:a16="http://schemas.microsoft.com/office/drawing/2014/main" id="{942F31FF-E00D-5713-CC01-312E97E9F44C}"/>
              </a:ext>
            </a:extLst>
          </p:cNvPr>
          <p:cNvSpPr txBox="1"/>
          <p:nvPr/>
        </p:nvSpPr>
        <p:spPr>
          <a:xfrm>
            <a:off x="7067525" y="5699602"/>
            <a:ext cx="3684865" cy="846386"/>
          </a:xfrm>
          <a:prstGeom prst="rect">
            <a:avLst/>
          </a:prstGeom>
          <a:noFill/>
          <a:ln w="19050">
            <a:solidFill>
              <a:schemeClr val="accent1">
                <a:shade val="50000"/>
              </a:schemeClr>
            </a:solidFill>
            <a:prstDash val="solid"/>
          </a:ln>
        </p:spPr>
        <p:txBody>
          <a:bodyPr wrap="square" lIns="91440" tIns="45720" rIns="91440" bIns="45720" rtlCol="0" anchor="t">
            <a:spAutoFit/>
          </a:bodyPr>
          <a:lstStyle/>
          <a:p>
            <a:pPr lvl="1"/>
            <a:endParaRPr lang="en-US" sz="1200"/>
          </a:p>
          <a:p>
            <a:pPr marL="742950" lvl="1" indent="-285750">
              <a:spcAft>
                <a:spcPts val="600"/>
              </a:spcAft>
              <a:buFont typeface="Arial" panose="020B0604020202020204" pitchFamily="34" charset="0"/>
              <a:buChar char="•"/>
            </a:pPr>
            <a:r>
              <a:rPr lang="en-US" sz="2000"/>
              <a:t>83.2% during daylight</a:t>
            </a:r>
          </a:p>
          <a:p>
            <a:pPr lvl="1">
              <a:spcAft>
                <a:spcPts val="600"/>
              </a:spcAft>
            </a:pPr>
            <a:endParaRPr lang="en-US" sz="1200">
              <a:cs typeface="Calibri"/>
            </a:endParaRPr>
          </a:p>
        </p:txBody>
      </p:sp>
      <p:pic>
        <p:nvPicPr>
          <p:cNvPr id="2" name="Picture 2" descr="Chart&#10;&#10;Description automatically generated">
            <a:extLst>
              <a:ext uri="{FF2B5EF4-FFF2-40B4-BE49-F238E27FC236}">
                <a16:creationId xmlns:a16="http://schemas.microsoft.com/office/drawing/2014/main" id="{E4F4CAD9-9812-3890-40A2-40E43F8E23C2}"/>
              </a:ext>
            </a:extLst>
          </p:cNvPr>
          <p:cNvPicPr>
            <a:picLocks noChangeAspect="1"/>
          </p:cNvPicPr>
          <p:nvPr/>
        </p:nvPicPr>
        <p:blipFill>
          <a:blip r:embed="rId3"/>
          <a:stretch>
            <a:fillRect/>
          </a:stretch>
        </p:blipFill>
        <p:spPr>
          <a:xfrm>
            <a:off x="925286" y="1711500"/>
            <a:ext cx="5050970" cy="3881315"/>
          </a:xfrm>
          <a:prstGeom prst="rect">
            <a:avLst/>
          </a:prstGeom>
        </p:spPr>
      </p:pic>
      <p:pic>
        <p:nvPicPr>
          <p:cNvPr id="3" name="Picture 9" descr="Chart, bar chart&#10;&#10;Description automatically generated">
            <a:extLst>
              <a:ext uri="{FF2B5EF4-FFF2-40B4-BE49-F238E27FC236}">
                <a16:creationId xmlns:a16="http://schemas.microsoft.com/office/drawing/2014/main" id="{4B1D0526-1566-6601-2142-0C09D3E6A703}"/>
              </a:ext>
            </a:extLst>
          </p:cNvPr>
          <p:cNvPicPr>
            <a:picLocks noChangeAspect="1"/>
          </p:cNvPicPr>
          <p:nvPr/>
        </p:nvPicPr>
        <p:blipFill>
          <a:blip r:embed="rId4"/>
          <a:stretch>
            <a:fillRect/>
          </a:stretch>
        </p:blipFill>
        <p:spPr>
          <a:xfrm>
            <a:off x="6281058" y="1712515"/>
            <a:ext cx="4996542" cy="3792197"/>
          </a:xfrm>
          <a:prstGeom prst="rect">
            <a:avLst/>
          </a:prstGeom>
        </p:spPr>
      </p:pic>
    </p:spTree>
    <p:extLst>
      <p:ext uri="{BB962C8B-B14F-4D97-AF65-F5344CB8AC3E}">
        <p14:creationId xmlns:p14="http://schemas.microsoft.com/office/powerpoint/2010/main" val="1409922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C375-B2E4-8BB8-39BC-C1AE0AB85F17}"/>
              </a:ext>
            </a:extLst>
          </p:cNvPr>
          <p:cNvSpPr>
            <a:spLocks noGrp="1"/>
          </p:cNvSpPr>
          <p:nvPr>
            <p:ph type="title"/>
          </p:nvPr>
        </p:nvSpPr>
        <p:spPr>
          <a:xfrm>
            <a:off x="8215312" y="1783959"/>
            <a:ext cx="3336607" cy="2889114"/>
          </a:xfrm>
        </p:spPr>
        <p:txBody>
          <a:bodyPr vert="horz" lIns="91440" tIns="45720" rIns="91440" bIns="45720" rtlCol="0" anchor="b">
            <a:normAutofit/>
          </a:bodyPr>
          <a:lstStyle/>
          <a:p>
            <a:r>
              <a:rPr lang="en-US" sz="5400"/>
              <a:t>Summary</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bicycle, transport, wheel&#10;&#10;Description automatically generated">
            <a:extLst>
              <a:ext uri="{FF2B5EF4-FFF2-40B4-BE49-F238E27FC236}">
                <a16:creationId xmlns:a16="http://schemas.microsoft.com/office/drawing/2014/main" id="{056D5A78-89BA-C2A8-9D27-14BB4B749D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11" r="-1" b="1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45A44951-EC2E-8660-2150-96CC95111235}"/>
              </a:ext>
            </a:extLst>
          </p:cNvPr>
          <p:cNvSpPr>
            <a:spLocks noGrp="1"/>
          </p:cNvSpPr>
          <p:nvPr>
            <p:ph type="sldNum" sz="quarter" idx="12"/>
          </p:nvPr>
        </p:nvSpPr>
        <p:spPr/>
        <p:txBody>
          <a:bodyPr/>
          <a:lstStyle/>
          <a:p>
            <a:fld id="{7DC9C804-7126-1C4B-ACDA-196BF9ED5A6D}" type="slidenum">
              <a:rPr lang="en-US" smtClean="0"/>
              <a:t>21</a:t>
            </a:fld>
            <a:endParaRPr lang="en-US"/>
          </a:p>
        </p:txBody>
      </p:sp>
    </p:spTree>
    <p:extLst>
      <p:ext uri="{BB962C8B-B14F-4D97-AF65-F5344CB8AC3E}">
        <p14:creationId xmlns:p14="http://schemas.microsoft.com/office/powerpoint/2010/main" val="20304040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0B68-CCA7-3040-12A0-2A81E1FE83CD}"/>
              </a:ext>
            </a:extLst>
          </p:cNvPr>
          <p:cNvSpPr>
            <a:spLocks noGrp="1"/>
          </p:cNvSpPr>
          <p:nvPr>
            <p:ph type="title"/>
          </p:nvPr>
        </p:nvSpPr>
        <p:spPr/>
        <p:txBody>
          <a:bodyPr/>
          <a:lstStyle/>
          <a:p>
            <a:r>
              <a:rPr lang="en-US"/>
              <a:t>Summary</a:t>
            </a:r>
          </a:p>
        </p:txBody>
      </p:sp>
      <p:graphicFrame>
        <p:nvGraphicFramePr>
          <p:cNvPr id="4" name="Content Placeholder 3">
            <a:extLst>
              <a:ext uri="{FF2B5EF4-FFF2-40B4-BE49-F238E27FC236}">
                <a16:creationId xmlns:a16="http://schemas.microsoft.com/office/drawing/2014/main" id="{703D260B-DA2A-2FEF-AD07-3282F6E384D0}"/>
              </a:ext>
            </a:extLst>
          </p:cNvPr>
          <p:cNvGraphicFramePr>
            <a:graphicFrameLocks noGrp="1"/>
          </p:cNvGraphicFramePr>
          <p:nvPr>
            <p:ph idx="1"/>
            <p:extLst>
              <p:ext uri="{D42A27DB-BD31-4B8C-83A1-F6EECF244321}">
                <p14:modId xmlns:p14="http://schemas.microsoft.com/office/powerpoint/2010/main" val="468280626"/>
              </p:ext>
            </p:extLst>
          </p:nvPr>
        </p:nvGraphicFramePr>
        <p:xfrm>
          <a:off x="142875" y="1825625"/>
          <a:ext cx="11901488" cy="4889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C519050-7EF0-D5B3-8246-311420F1EABB}"/>
              </a:ext>
            </a:extLst>
          </p:cNvPr>
          <p:cNvSpPr>
            <a:spLocks noGrp="1"/>
          </p:cNvSpPr>
          <p:nvPr>
            <p:ph type="sldNum" sz="quarter" idx="12"/>
          </p:nvPr>
        </p:nvSpPr>
        <p:spPr/>
        <p:txBody>
          <a:bodyPr/>
          <a:lstStyle/>
          <a:p>
            <a:fld id="{7DC9C804-7126-1C4B-ACDA-196BF9ED5A6D}" type="slidenum">
              <a:rPr lang="en-US" smtClean="0"/>
              <a:t>22</a:t>
            </a:fld>
            <a:endParaRPr lang="en-US"/>
          </a:p>
        </p:txBody>
      </p:sp>
    </p:spTree>
    <p:extLst>
      <p:ext uri="{BB962C8B-B14F-4D97-AF65-F5344CB8AC3E}">
        <p14:creationId xmlns:p14="http://schemas.microsoft.com/office/powerpoint/2010/main" val="3919523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a:solidFill>
                  <a:srgbClr val="FFFFFF"/>
                </a:solidFill>
              </a:rPr>
              <a:t>Key Insights</a:t>
            </a:r>
            <a:endParaRPr lang="en-US" sz="2800" kern="1200">
              <a:solidFill>
                <a:srgbClr val="FFFFFF"/>
              </a:solidFill>
              <a:latin typeface="+mj-lt"/>
              <a:cs typeface="Calibri Light"/>
            </a:endParaRPr>
          </a:p>
        </p:txBody>
      </p:sp>
      <p:sp>
        <p:nvSpPr>
          <p:cNvPr id="6" name="Slide Number Placeholder 5">
            <a:extLst>
              <a:ext uri="{FF2B5EF4-FFF2-40B4-BE49-F238E27FC236}">
                <a16:creationId xmlns:a16="http://schemas.microsoft.com/office/drawing/2014/main" id="{12DB24B3-C199-E933-AA03-330D2D8E2B47}"/>
              </a:ext>
            </a:extLst>
          </p:cNvPr>
          <p:cNvSpPr>
            <a:spLocks noGrp="1"/>
          </p:cNvSpPr>
          <p:nvPr>
            <p:ph type="sldNum" sz="quarter" idx="12"/>
          </p:nvPr>
        </p:nvSpPr>
        <p:spPr/>
        <p:txBody>
          <a:bodyPr/>
          <a:lstStyle/>
          <a:p>
            <a:fld id="{7DC9C804-7126-1C4B-ACDA-196BF9ED5A6D}" type="slidenum">
              <a:rPr lang="en-US" smtClean="0"/>
              <a:t>23</a:t>
            </a:fld>
            <a:endParaRPr lang="en-US"/>
          </a:p>
        </p:txBody>
      </p:sp>
      <p:sp>
        <p:nvSpPr>
          <p:cNvPr id="5" name="Rounded Rectangle 4">
            <a:extLst>
              <a:ext uri="{FF2B5EF4-FFF2-40B4-BE49-F238E27FC236}">
                <a16:creationId xmlns:a16="http://schemas.microsoft.com/office/drawing/2014/main" id="{74A7AFF8-27D9-0D77-601C-6AFBCFA76868}"/>
              </a:ext>
            </a:extLst>
          </p:cNvPr>
          <p:cNvSpPr/>
          <p:nvPr/>
        </p:nvSpPr>
        <p:spPr>
          <a:xfrm>
            <a:off x="2560339" y="100371"/>
            <a:ext cx="3105150" cy="2151063"/>
          </a:xfrm>
          <a:prstGeom prst="roundRect">
            <a:avLst/>
          </a:pr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a:p>
            <a:pPr algn="ctr"/>
            <a:r>
              <a:rPr lang="en-US" sz="2800"/>
              <a:t>What have we learned from the data?</a:t>
            </a:r>
          </a:p>
        </p:txBody>
      </p:sp>
      <p:sp>
        <p:nvSpPr>
          <p:cNvPr id="9" name="Rounded Rectangle 8">
            <a:extLst>
              <a:ext uri="{FF2B5EF4-FFF2-40B4-BE49-F238E27FC236}">
                <a16:creationId xmlns:a16="http://schemas.microsoft.com/office/drawing/2014/main" id="{67BD7299-5815-9D5D-42C4-4DE802EC300B}"/>
              </a:ext>
            </a:extLst>
          </p:cNvPr>
          <p:cNvSpPr/>
          <p:nvPr/>
        </p:nvSpPr>
        <p:spPr>
          <a:xfrm>
            <a:off x="6750977" y="2074363"/>
            <a:ext cx="5398652" cy="449024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p>
        </p:txBody>
      </p:sp>
      <p:sp>
        <p:nvSpPr>
          <p:cNvPr id="13" name="TextBox 12">
            <a:extLst>
              <a:ext uri="{FF2B5EF4-FFF2-40B4-BE49-F238E27FC236}">
                <a16:creationId xmlns:a16="http://schemas.microsoft.com/office/drawing/2014/main" id="{AF722353-6853-F36C-86E1-A36A497E1717}"/>
              </a:ext>
            </a:extLst>
          </p:cNvPr>
          <p:cNvSpPr txBox="1"/>
          <p:nvPr/>
        </p:nvSpPr>
        <p:spPr>
          <a:xfrm>
            <a:off x="7725541" y="2074363"/>
            <a:ext cx="3437265" cy="2215991"/>
          </a:xfrm>
          <a:prstGeom prst="rect">
            <a:avLst/>
          </a:prstGeom>
          <a:noFill/>
        </p:spPr>
        <p:txBody>
          <a:bodyPr wrap="square" lIns="91440" tIns="45720" rIns="91440" bIns="45720" rtlCol="0" anchor="t">
            <a:spAutoFit/>
          </a:bodyPr>
          <a:lstStyle/>
          <a:p>
            <a:endParaRPr lang="en-US" sz="2400">
              <a:solidFill>
                <a:schemeClr val="tx1">
                  <a:lumMod val="85000"/>
                  <a:lumOff val="15000"/>
                </a:schemeClr>
              </a:solidFill>
            </a:endParaRPr>
          </a:p>
          <a:p>
            <a:pPr marL="285750" indent="-285750">
              <a:buFont typeface="Arial" panose="020B0604020202020204" pitchFamily="34" charset="0"/>
              <a:buChar char="•"/>
            </a:pPr>
            <a:r>
              <a:rPr lang="en-US" sz="2400">
                <a:solidFill>
                  <a:schemeClr val="tx1">
                    <a:lumMod val="85000"/>
                    <a:lumOff val="15000"/>
                  </a:schemeClr>
                </a:solidFill>
              </a:rPr>
              <a:t>Working class</a:t>
            </a:r>
          </a:p>
          <a:p>
            <a:pPr marL="285750" indent="-285750">
              <a:buFont typeface="Arial" panose="020B0604020202020204" pitchFamily="34" charset="0"/>
              <a:buChar char="•"/>
            </a:pPr>
            <a:r>
              <a:rPr lang="en-US" sz="2400">
                <a:solidFill>
                  <a:schemeClr val="tx1">
                    <a:lumMod val="85000"/>
                    <a:lumOff val="15000"/>
                  </a:schemeClr>
                </a:solidFill>
                <a:cs typeface="Calibri"/>
              </a:rPr>
              <a:t>Most accidents during sunny, dry conditions</a:t>
            </a:r>
          </a:p>
          <a:p>
            <a:pPr marL="285750" indent="-285750">
              <a:buFont typeface="Arial" panose="020B0604020202020204" pitchFamily="34" charset="0"/>
              <a:buChar char="•"/>
            </a:pPr>
            <a:endParaRPr lang="en-US" sz="2400">
              <a:solidFill>
                <a:schemeClr val="tx1">
                  <a:lumMod val="85000"/>
                  <a:lumOff val="15000"/>
                </a:schemeClr>
              </a:solidFill>
              <a:cs typeface="Calibri"/>
            </a:endParaRPr>
          </a:p>
          <a:p>
            <a:endParaRPr lang="en-US">
              <a:cs typeface="Calibri" panose="020F0502020204030204"/>
            </a:endParaRPr>
          </a:p>
        </p:txBody>
      </p:sp>
      <p:sp>
        <p:nvSpPr>
          <p:cNvPr id="4" name="Rounded Rectangle 3">
            <a:extLst>
              <a:ext uri="{FF2B5EF4-FFF2-40B4-BE49-F238E27FC236}">
                <a16:creationId xmlns:a16="http://schemas.microsoft.com/office/drawing/2014/main" id="{5F5C0FB1-4AB0-441E-D825-F2B9D9CD2E68}"/>
              </a:ext>
            </a:extLst>
          </p:cNvPr>
          <p:cNvSpPr/>
          <p:nvPr/>
        </p:nvSpPr>
        <p:spPr>
          <a:xfrm>
            <a:off x="3544245" y="2171617"/>
            <a:ext cx="3655710" cy="952081"/>
          </a:xfrm>
          <a:prstGeom prst="round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65000"/>
                    <a:lumOff val="35000"/>
                  </a:schemeClr>
                </a:solidFill>
              </a:rPr>
              <a:t>What does this tell us about the cyclists?</a:t>
            </a:r>
          </a:p>
        </p:txBody>
      </p:sp>
      <p:sp>
        <p:nvSpPr>
          <p:cNvPr id="3" name="Rounded Rectangle 2">
            <a:extLst>
              <a:ext uri="{FF2B5EF4-FFF2-40B4-BE49-F238E27FC236}">
                <a16:creationId xmlns:a16="http://schemas.microsoft.com/office/drawing/2014/main" id="{7D10D4C6-DFD9-036E-BC0F-7EA513B11D10}"/>
              </a:ext>
            </a:extLst>
          </p:cNvPr>
          <p:cNvSpPr/>
          <p:nvPr/>
        </p:nvSpPr>
        <p:spPr>
          <a:xfrm>
            <a:off x="3544245" y="4038767"/>
            <a:ext cx="3655710" cy="952081"/>
          </a:xfrm>
          <a:prstGeom prst="round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lumMod val="65000"/>
                    <a:lumOff val="35000"/>
                  </a:schemeClr>
                </a:solidFill>
              </a:rPr>
              <a:t>What does this tell us  about the drivers?</a:t>
            </a:r>
          </a:p>
        </p:txBody>
      </p:sp>
      <p:sp>
        <p:nvSpPr>
          <p:cNvPr id="11" name="TextBox 10">
            <a:extLst>
              <a:ext uri="{FF2B5EF4-FFF2-40B4-BE49-F238E27FC236}">
                <a16:creationId xmlns:a16="http://schemas.microsoft.com/office/drawing/2014/main" id="{430105C2-E5C4-71E6-C75B-8EFFAD833A52}"/>
              </a:ext>
            </a:extLst>
          </p:cNvPr>
          <p:cNvSpPr txBox="1"/>
          <p:nvPr/>
        </p:nvSpPr>
        <p:spPr>
          <a:xfrm>
            <a:off x="7764300" y="4137265"/>
            <a:ext cx="3437265" cy="1938992"/>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endParaRPr lang="en-US" sz="2400">
              <a:solidFill>
                <a:schemeClr val="tx1">
                  <a:lumMod val="85000"/>
                  <a:lumOff val="15000"/>
                </a:schemeClr>
              </a:solidFill>
              <a:cs typeface="Calibri"/>
            </a:endParaRPr>
          </a:p>
          <a:p>
            <a:pPr marL="342900" indent="-342900">
              <a:buFont typeface="Arial" panose="020B0604020202020204" pitchFamily="34" charset="0"/>
              <a:buChar char="•"/>
            </a:pPr>
            <a:r>
              <a:rPr lang="en-US" sz="2400">
                <a:solidFill>
                  <a:schemeClr val="tx1">
                    <a:lumMod val="85000"/>
                    <a:lumOff val="15000"/>
                  </a:schemeClr>
                </a:solidFill>
                <a:cs typeface="Calibri"/>
              </a:rPr>
              <a:t>36-55 years old, not as aware</a:t>
            </a:r>
          </a:p>
          <a:p>
            <a:pPr marL="342900" indent="-342900">
              <a:buFont typeface="Arial" panose="020B0604020202020204" pitchFamily="34" charset="0"/>
              <a:buChar char="•"/>
            </a:pPr>
            <a:r>
              <a:rPr lang="en-US" sz="2400">
                <a:solidFill>
                  <a:schemeClr val="tx1">
                    <a:lumMod val="85000"/>
                    <a:lumOff val="15000"/>
                  </a:schemeClr>
                </a:solidFill>
                <a:cs typeface="Calibri"/>
              </a:rPr>
              <a:t>Females more cautious drivers</a:t>
            </a:r>
            <a:endParaRPr lang="en-US">
              <a:solidFill>
                <a:schemeClr val="tx1">
                  <a:lumMod val="85000"/>
                  <a:lumOff val="15000"/>
                </a:schemeClr>
              </a:solidFill>
              <a:cs typeface="Calibri"/>
            </a:endParaRPr>
          </a:p>
        </p:txBody>
      </p:sp>
    </p:spTree>
    <p:extLst>
      <p:ext uri="{BB962C8B-B14F-4D97-AF65-F5344CB8AC3E}">
        <p14:creationId xmlns:p14="http://schemas.microsoft.com/office/powerpoint/2010/main" val="365575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a:solidFill>
                  <a:schemeClr val="bg1"/>
                </a:solidFill>
              </a:rPr>
              <a:t>Limitations</a:t>
            </a:r>
            <a:endParaRPr lang="en-US" sz="2800"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12DB24B3-C199-E933-AA03-330D2D8E2B47}"/>
              </a:ext>
            </a:extLst>
          </p:cNvPr>
          <p:cNvSpPr>
            <a:spLocks noGrp="1"/>
          </p:cNvSpPr>
          <p:nvPr>
            <p:ph type="sldNum" sz="quarter" idx="12"/>
          </p:nvPr>
        </p:nvSpPr>
        <p:spPr/>
        <p:txBody>
          <a:bodyPr/>
          <a:lstStyle/>
          <a:p>
            <a:fld id="{7DC9C804-7126-1C4B-ACDA-196BF9ED5A6D}" type="slidenum">
              <a:rPr lang="en-US" smtClean="0"/>
              <a:t>24</a:t>
            </a:fld>
            <a:endParaRPr lang="en-US"/>
          </a:p>
        </p:txBody>
      </p:sp>
      <p:sp>
        <p:nvSpPr>
          <p:cNvPr id="5" name="Rounded Rectangle 4">
            <a:extLst>
              <a:ext uri="{FF2B5EF4-FFF2-40B4-BE49-F238E27FC236}">
                <a16:creationId xmlns:a16="http://schemas.microsoft.com/office/drawing/2014/main" id="{74A7AFF8-27D9-0D77-601C-6AFBCFA76868}"/>
              </a:ext>
            </a:extLst>
          </p:cNvPr>
          <p:cNvSpPr/>
          <p:nvPr/>
        </p:nvSpPr>
        <p:spPr>
          <a:xfrm>
            <a:off x="3910013" y="506412"/>
            <a:ext cx="7443787" cy="1567951"/>
          </a:xfrm>
          <a:prstGeom prst="roundRect">
            <a:avLst/>
          </a:prstGeom>
          <a:solidFill>
            <a:schemeClr val="accent1">
              <a:lumMod val="5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What limitations could be found within this data set?</a:t>
            </a:r>
          </a:p>
        </p:txBody>
      </p:sp>
      <p:sp>
        <p:nvSpPr>
          <p:cNvPr id="7" name="Rounded Rectangle 6">
            <a:extLst>
              <a:ext uri="{FF2B5EF4-FFF2-40B4-BE49-F238E27FC236}">
                <a16:creationId xmlns:a16="http://schemas.microsoft.com/office/drawing/2014/main" id="{A6233284-8912-58F7-BAFD-A0AADF09C414}"/>
              </a:ext>
            </a:extLst>
          </p:cNvPr>
          <p:cNvSpPr/>
          <p:nvPr/>
        </p:nvSpPr>
        <p:spPr>
          <a:xfrm>
            <a:off x="3910012" y="2074363"/>
            <a:ext cx="7443787" cy="4145461"/>
          </a:xfrm>
          <a:prstGeom prst="roundRect">
            <a:avLst/>
          </a:prstGeom>
          <a:solidFill>
            <a:schemeClr val="accent5">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EBD27FD8-2846-EABC-84E1-993BB8F95168}"/>
              </a:ext>
            </a:extLst>
          </p:cNvPr>
          <p:cNvSpPr>
            <a:spLocks noGrp="1"/>
          </p:cNvSpPr>
          <p:nvPr>
            <p:ph idx="1"/>
          </p:nvPr>
        </p:nvSpPr>
        <p:spPr>
          <a:xfrm>
            <a:off x="4644295" y="1868486"/>
            <a:ext cx="5975220" cy="4351338"/>
          </a:xfrm>
        </p:spPr>
        <p:txBody>
          <a:bodyPr vert="horz" lIns="91440" tIns="45720" rIns="91440" bIns="45720" rtlCol="0" anchor="t">
            <a:normAutofit/>
          </a:bodyPr>
          <a:lstStyle/>
          <a:p>
            <a:endParaRPr lang="en-US"/>
          </a:p>
          <a:p>
            <a:pPr marL="457200" lvl="1" indent="0">
              <a:buNone/>
            </a:pPr>
            <a:endParaRPr lang="en-US">
              <a:cs typeface="Calibri" panose="020F0502020204030204"/>
            </a:endParaRPr>
          </a:p>
          <a:p>
            <a:pPr lvl="1"/>
            <a:r>
              <a:rPr lang="en-US">
                <a:cs typeface="Calibri" panose="020F0502020204030204"/>
              </a:rPr>
              <a:t>Selecting boundaries of Central London</a:t>
            </a:r>
          </a:p>
          <a:p>
            <a:pPr marL="457200" lvl="1" indent="0">
              <a:buNone/>
            </a:pPr>
            <a:endParaRPr lang="en-US">
              <a:cs typeface="Calibri" panose="020F0502020204030204"/>
            </a:endParaRPr>
          </a:p>
          <a:p>
            <a:pPr lvl="1"/>
            <a:r>
              <a:rPr lang="en-US">
                <a:cs typeface="Calibri" panose="020F0502020204030204"/>
              </a:rPr>
              <a:t>Inconsistent data reporting, bias and human error</a:t>
            </a:r>
          </a:p>
        </p:txBody>
      </p:sp>
    </p:spTree>
    <p:extLst>
      <p:ext uri="{BB962C8B-B14F-4D97-AF65-F5344CB8AC3E}">
        <p14:creationId xmlns:p14="http://schemas.microsoft.com/office/powerpoint/2010/main" val="711813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C375-B2E4-8BB8-39BC-C1AE0AB85F17}"/>
              </a:ext>
            </a:extLst>
          </p:cNvPr>
          <p:cNvSpPr>
            <a:spLocks noGrp="1"/>
          </p:cNvSpPr>
          <p:nvPr>
            <p:ph type="title"/>
          </p:nvPr>
        </p:nvSpPr>
        <p:spPr>
          <a:xfrm>
            <a:off x="7929562" y="1812534"/>
            <a:ext cx="3336607" cy="2889114"/>
          </a:xfrm>
        </p:spPr>
        <p:txBody>
          <a:bodyPr vert="horz" lIns="91440" tIns="45720" rIns="91440" bIns="45720" rtlCol="0" anchor="b">
            <a:normAutofit/>
          </a:bodyPr>
          <a:lstStyle/>
          <a:p>
            <a:r>
              <a:rPr lang="en-US" sz="5400"/>
              <a:t>Next Steps</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bicycle, transport, wheel&#10;&#10;Description automatically generated">
            <a:extLst>
              <a:ext uri="{FF2B5EF4-FFF2-40B4-BE49-F238E27FC236}">
                <a16:creationId xmlns:a16="http://schemas.microsoft.com/office/drawing/2014/main" id="{056D5A78-89BA-C2A8-9D27-14BB4B749D4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211" r="-1" b="1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6FF67E62-206C-04DF-7015-705A9B74358D}"/>
              </a:ext>
            </a:extLst>
          </p:cNvPr>
          <p:cNvSpPr>
            <a:spLocks noGrp="1"/>
          </p:cNvSpPr>
          <p:nvPr>
            <p:ph type="sldNum" sz="quarter" idx="12"/>
          </p:nvPr>
        </p:nvSpPr>
        <p:spPr/>
        <p:txBody>
          <a:bodyPr/>
          <a:lstStyle/>
          <a:p>
            <a:fld id="{7DC9C804-7126-1C4B-ACDA-196BF9ED5A6D}" type="slidenum">
              <a:rPr lang="en-US" smtClean="0"/>
              <a:t>25</a:t>
            </a:fld>
            <a:endParaRPr lang="en-US"/>
          </a:p>
        </p:txBody>
      </p:sp>
    </p:spTree>
    <p:extLst>
      <p:ext uri="{BB962C8B-B14F-4D97-AF65-F5344CB8AC3E}">
        <p14:creationId xmlns:p14="http://schemas.microsoft.com/office/powerpoint/2010/main" val="245991866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800" kern="1200">
                <a:solidFill>
                  <a:srgbClr val="FFFFFF"/>
                </a:solidFill>
                <a:latin typeface="+mj-lt"/>
                <a:ea typeface="+mj-ea"/>
                <a:cs typeface="+mj-cs"/>
              </a:rPr>
              <a:t>Next Steps : Application</a:t>
            </a:r>
          </a:p>
        </p:txBody>
      </p:sp>
      <p:sp>
        <p:nvSpPr>
          <p:cNvPr id="6" name="Slide Number Placeholder 5">
            <a:extLst>
              <a:ext uri="{FF2B5EF4-FFF2-40B4-BE49-F238E27FC236}">
                <a16:creationId xmlns:a16="http://schemas.microsoft.com/office/drawing/2014/main" id="{12DB24B3-C199-E933-AA03-330D2D8E2B47}"/>
              </a:ext>
            </a:extLst>
          </p:cNvPr>
          <p:cNvSpPr>
            <a:spLocks noGrp="1"/>
          </p:cNvSpPr>
          <p:nvPr>
            <p:ph type="sldNum" sz="quarter" idx="12"/>
          </p:nvPr>
        </p:nvSpPr>
        <p:spPr/>
        <p:txBody>
          <a:bodyPr/>
          <a:lstStyle/>
          <a:p>
            <a:fld id="{7DC9C804-7126-1C4B-ACDA-196BF9ED5A6D}" type="slidenum">
              <a:rPr lang="en-US" smtClean="0"/>
              <a:t>26</a:t>
            </a:fld>
            <a:endParaRPr lang="en-US"/>
          </a:p>
        </p:txBody>
      </p:sp>
      <p:sp>
        <p:nvSpPr>
          <p:cNvPr id="5" name="Rounded Rectangle 4">
            <a:extLst>
              <a:ext uri="{FF2B5EF4-FFF2-40B4-BE49-F238E27FC236}">
                <a16:creationId xmlns:a16="http://schemas.microsoft.com/office/drawing/2014/main" id="{74A7AFF8-27D9-0D77-601C-6AFBCFA76868}"/>
              </a:ext>
            </a:extLst>
          </p:cNvPr>
          <p:cNvSpPr/>
          <p:nvPr/>
        </p:nvSpPr>
        <p:spPr>
          <a:xfrm>
            <a:off x="3246411" y="78829"/>
            <a:ext cx="3105150" cy="2151063"/>
          </a:xfrm>
          <a:prstGeom prst="roundRect">
            <a:avLst/>
          </a:prstGeom>
          <a:solidFill>
            <a:schemeClr val="accent2">
              <a:lumMod val="60000"/>
              <a:lumOff val="4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How can we apply what we have learned from the data?</a:t>
            </a:r>
          </a:p>
        </p:txBody>
      </p:sp>
      <p:sp>
        <p:nvSpPr>
          <p:cNvPr id="4" name="Rounded Rectangle 3">
            <a:extLst>
              <a:ext uri="{FF2B5EF4-FFF2-40B4-BE49-F238E27FC236}">
                <a16:creationId xmlns:a16="http://schemas.microsoft.com/office/drawing/2014/main" id="{5F5C0FB1-4AB0-441E-D825-F2B9D9CD2E68}"/>
              </a:ext>
            </a:extLst>
          </p:cNvPr>
          <p:cNvSpPr/>
          <p:nvPr/>
        </p:nvSpPr>
        <p:spPr>
          <a:xfrm>
            <a:off x="6092950" y="1116011"/>
            <a:ext cx="3655710" cy="2151063"/>
          </a:xfrm>
          <a:prstGeom prst="roundRect">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dirty="0">
                <a:solidFill>
                  <a:schemeClr val="tx1">
                    <a:lumMod val="65000"/>
                    <a:lumOff val="35000"/>
                  </a:schemeClr>
                </a:solidFill>
              </a:rPr>
              <a:t>How can we make drivers and cyclists more aware?</a:t>
            </a:r>
          </a:p>
        </p:txBody>
      </p:sp>
      <p:sp>
        <p:nvSpPr>
          <p:cNvPr id="9" name="Rounded Rectangle 8">
            <a:extLst>
              <a:ext uri="{FF2B5EF4-FFF2-40B4-BE49-F238E27FC236}">
                <a16:creationId xmlns:a16="http://schemas.microsoft.com/office/drawing/2014/main" id="{67BD7299-5815-9D5D-42C4-4DE802EC300B}"/>
              </a:ext>
            </a:extLst>
          </p:cNvPr>
          <p:cNvSpPr/>
          <p:nvPr/>
        </p:nvSpPr>
        <p:spPr>
          <a:xfrm>
            <a:off x="4121434" y="3084511"/>
            <a:ext cx="6243638" cy="3694659"/>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p>
        </p:txBody>
      </p:sp>
      <p:sp>
        <p:nvSpPr>
          <p:cNvPr id="13" name="TextBox 12">
            <a:extLst>
              <a:ext uri="{FF2B5EF4-FFF2-40B4-BE49-F238E27FC236}">
                <a16:creationId xmlns:a16="http://schemas.microsoft.com/office/drawing/2014/main" id="{AF722353-6853-F36C-86E1-A36A497E1717}"/>
              </a:ext>
            </a:extLst>
          </p:cNvPr>
          <p:cNvSpPr txBox="1"/>
          <p:nvPr/>
        </p:nvSpPr>
        <p:spPr>
          <a:xfrm>
            <a:off x="4610693" y="3084512"/>
            <a:ext cx="5265120" cy="3416320"/>
          </a:xfrm>
          <a:prstGeom prst="rect">
            <a:avLst/>
          </a:prstGeom>
          <a:noFill/>
        </p:spPr>
        <p:txBody>
          <a:bodyPr wrap="square" lIns="91440" tIns="45720" rIns="91440" bIns="45720" rtlCol="0" anchor="t">
            <a:spAutoFit/>
          </a:bodyPr>
          <a:lstStyle/>
          <a:p>
            <a:r>
              <a:rPr lang="en-US" sz="2400" b="1">
                <a:cs typeface="Calibri"/>
              </a:rPr>
              <a:t>Cyclists:</a:t>
            </a:r>
          </a:p>
          <a:p>
            <a:pPr marL="800100" lvl="1" indent="-342900">
              <a:buFont typeface="Arial" panose="020B0604020202020204" pitchFamily="34" charset="0"/>
              <a:buChar char="•"/>
            </a:pPr>
            <a:r>
              <a:rPr lang="en-US" sz="2400">
                <a:cs typeface="Calibri"/>
              </a:rPr>
              <a:t>Infrastructure</a:t>
            </a:r>
          </a:p>
          <a:p>
            <a:pPr marL="800100" lvl="1" indent="-342900">
              <a:buFont typeface="Arial" panose="020B0604020202020204" pitchFamily="34" charset="0"/>
              <a:buChar char="•"/>
            </a:pPr>
            <a:r>
              <a:rPr lang="en-US" sz="2400">
                <a:cs typeface="Calibri"/>
              </a:rPr>
              <a:t>Encourage safer routes</a:t>
            </a:r>
          </a:p>
          <a:p>
            <a:pPr lvl="1"/>
            <a:endParaRPr lang="en-US" sz="2400">
              <a:cs typeface="Calibri"/>
            </a:endParaRPr>
          </a:p>
          <a:p>
            <a:r>
              <a:rPr lang="en-US" sz="2400" b="1">
                <a:cs typeface="Calibri"/>
              </a:rPr>
              <a:t>Drivers:</a:t>
            </a:r>
          </a:p>
          <a:p>
            <a:pPr marL="800100" lvl="1" indent="-342900">
              <a:buFont typeface="Arial" panose="020B0604020202020204" pitchFamily="34" charset="0"/>
              <a:buChar char="•"/>
            </a:pPr>
            <a:r>
              <a:rPr lang="en-US" sz="2400">
                <a:cs typeface="Calibri"/>
              </a:rPr>
              <a:t>Signs to increase awareness of cyclists</a:t>
            </a:r>
          </a:p>
          <a:p>
            <a:pPr marL="800100" lvl="1" indent="-342900">
              <a:buFont typeface="Arial" panose="020B0604020202020204" pitchFamily="34" charset="0"/>
              <a:buChar char="•"/>
            </a:pPr>
            <a:r>
              <a:rPr lang="en-US" sz="2400">
                <a:cs typeface="Calibri"/>
              </a:rPr>
              <a:t>Educate</a:t>
            </a:r>
          </a:p>
          <a:p>
            <a:pPr marL="742950" lvl="1" indent="-285750">
              <a:buFont typeface="Arial" panose="020B0604020202020204" pitchFamily="34" charset="0"/>
              <a:buChar char="•"/>
            </a:pPr>
            <a:endParaRPr lang="en-US" sz="2400">
              <a:cs typeface="Calibri"/>
            </a:endParaRPr>
          </a:p>
        </p:txBody>
      </p:sp>
    </p:spTree>
    <p:extLst>
      <p:ext uri="{BB962C8B-B14F-4D97-AF65-F5344CB8AC3E}">
        <p14:creationId xmlns:p14="http://schemas.microsoft.com/office/powerpoint/2010/main" val="4061373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CFDC9-1915-8BED-BB45-BF1BDA8A107C}"/>
              </a:ext>
            </a:extLst>
          </p:cNvPr>
          <p:cNvPicPr>
            <a:picLocks noChangeAspect="1"/>
          </p:cNvPicPr>
          <p:nvPr/>
        </p:nvPicPr>
        <p:blipFill rotWithShape="1">
          <a:blip r:embed="rId3"/>
          <a:srcRect t="12023" r="9089"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FC904-1753-DF01-EF90-59BE7CED4101}"/>
              </a:ext>
            </a:extLst>
          </p:cNvPr>
          <p:cNvSpPr>
            <a:spLocks noGrp="1"/>
          </p:cNvSpPr>
          <p:nvPr>
            <p:ph type="title"/>
          </p:nvPr>
        </p:nvSpPr>
        <p:spPr>
          <a:xfrm>
            <a:off x="291083" y="1443078"/>
            <a:ext cx="4152329" cy="910146"/>
          </a:xfrm>
        </p:spPr>
        <p:txBody>
          <a:bodyPr anchor="b">
            <a:normAutofit fontScale="90000"/>
          </a:bodyPr>
          <a:lstStyle/>
          <a:p>
            <a:r>
              <a:rPr lang="en-US" sz="4000"/>
              <a:t>Acknowledgements</a:t>
            </a:r>
            <a:endParaRPr lang="en-US" sz="4000" b="1"/>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C407F3-9543-D7D7-14A7-88875FD35D1B}"/>
              </a:ext>
            </a:extLst>
          </p:cNvPr>
          <p:cNvSpPr>
            <a:spLocks noGrp="1"/>
          </p:cNvSpPr>
          <p:nvPr>
            <p:ph idx="1"/>
          </p:nvPr>
        </p:nvSpPr>
        <p:spPr>
          <a:xfrm>
            <a:off x="248031" y="2689828"/>
            <a:ext cx="4000881" cy="4646874"/>
          </a:xfrm>
        </p:spPr>
        <p:txBody>
          <a:bodyPr anchor="t">
            <a:noAutofit/>
          </a:bodyPr>
          <a:lstStyle/>
          <a:p>
            <a:pPr marL="0" indent="0" algn="ctr">
              <a:buNone/>
            </a:pPr>
            <a:r>
              <a:rPr lang="en-US" sz="2400"/>
              <a:t>CycleStreets API </a:t>
            </a:r>
          </a:p>
          <a:p>
            <a:pPr marL="0" indent="0" algn="ctr">
              <a:buNone/>
            </a:pPr>
            <a:endParaRPr lang="en-US" sz="2400"/>
          </a:p>
          <a:p>
            <a:pPr marL="0" indent="0" algn="ctr">
              <a:buNone/>
            </a:pPr>
            <a:r>
              <a:rPr lang="en-US" sz="2400"/>
              <a:t>UofT Data Analytics </a:t>
            </a:r>
          </a:p>
          <a:p>
            <a:pPr marL="0" indent="0" algn="ctr">
              <a:buNone/>
            </a:pPr>
            <a:endParaRPr lang="en-US" sz="2400"/>
          </a:p>
          <a:p>
            <a:pPr marL="0" indent="0" algn="ctr">
              <a:buNone/>
            </a:pPr>
            <a:r>
              <a:rPr lang="en-US" sz="2400"/>
              <a:t>Madhur </a:t>
            </a:r>
          </a:p>
          <a:p>
            <a:pPr marL="0" indent="0" algn="ctr">
              <a:buNone/>
            </a:pPr>
            <a:endParaRPr lang="en-US" sz="2400"/>
          </a:p>
          <a:p>
            <a:pPr marL="0" indent="0" algn="ctr">
              <a:buNone/>
            </a:pPr>
            <a:r>
              <a:rPr lang="en-US" sz="2400"/>
              <a:t>Ken </a:t>
            </a:r>
          </a:p>
          <a:p>
            <a:pPr marL="0" indent="0" algn="ctr">
              <a:buNone/>
            </a:pPr>
            <a:endParaRPr lang="en-US" sz="2400"/>
          </a:p>
          <a:p>
            <a:pPr marL="0" indent="0" algn="ctr">
              <a:buNone/>
            </a:pPr>
            <a:r>
              <a:rPr lang="en-US" sz="2400"/>
              <a:t>Josh</a:t>
            </a:r>
          </a:p>
        </p:txBody>
      </p:sp>
      <p:sp>
        <p:nvSpPr>
          <p:cNvPr id="5" name="Slide Number Placeholder 4">
            <a:extLst>
              <a:ext uri="{FF2B5EF4-FFF2-40B4-BE49-F238E27FC236}">
                <a16:creationId xmlns:a16="http://schemas.microsoft.com/office/drawing/2014/main" id="{D3D0098C-0301-10AF-F2B8-DAF62FD86C71}"/>
              </a:ext>
            </a:extLst>
          </p:cNvPr>
          <p:cNvSpPr>
            <a:spLocks noGrp="1"/>
          </p:cNvSpPr>
          <p:nvPr>
            <p:ph type="sldNum" sz="quarter" idx="12"/>
          </p:nvPr>
        </p:nvSpPr>
        <p:spPr/>
        <p:txBody>
          <a:bodyPr/>
          <a:lstStyle/>
          <a:p>
            <a:fld id="{7DC9C804-7126-1C4B-ACDA-196BF9ED5A6D}" type="slidenum">
              <a:rPr lang="en-US" smtClean="0"/>
              <a:t>27</a:t>
            </a:fld>
            <a:endParaRPr lang="en-US"/>
          </a:p>
        </p:txBody>
      </p:sp>
      <p:sp>
        <p:nvSpPr>
          <p:cNvPr id="6" name="Rectangle 5">
            <a:extLst>
              <a:ext uri="{FF2B5EF4-FFF2-40B4-BE49-F238E27FC236}">
                <a16:creationId xmlns:a16="http://schemas.microsoft.com/office/drawing/2014/main" id="{8A8223F7-CD0C-3256-2631-97896B626902}"/>
              </a:ext>
            </a:extLst>
          </p:cNvPr>
          <p:cNvSpPr/>
          <p:nvPr/>
        </p:nvSpPr>
        <p:spPr>
          <a:xfrm>
            <a:off x="291083" y="533790"/>
            <a:ext cx="100012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498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CFDC9-1915-8BED-BB45-BF1BDA8A107C}"/>
              </a:ext>
            </a:extLst>
          </p:cNvPr>
          <p:cNvPicPr>
            <a:picLocks noChangeAspect="1"/>
          </p:cNvPicPr>
          <p:nvPr/>
        </p:nvPicPr>
        <p:blipFill rotWithShape="1">
          <a:blip r:embed="rId3"/>
          <a:srcRect t="12023" r="9089"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FC904-1753-DF01-EF90-59BE7CED4101}"/>
              </a:ext>
            </a:extLst>
          </p:cNvPr>
          <p:cNvSpPr>
            <a:spLocks noGrp="1"/>
          </p:cNvSpPr>
          <p:nvPr>
            <p:ph type="title"/>
          </p:nvPr>
        </p:nvSpPr>
        <p:spPr>
          <a:xfrm>
            <a:off x="291084" y="1443078"/>
            <a:ext cx="3438144" cy="910146"/>
          </a:xfrm>
        </p:spPr>
        <p:txBody>
          <a:bodyPr anchor="b">
            <a:normAutofit/>
          </a:bodyPr>
          <a:lstStyle/>
          <a:p>
            <a:r>
              <a:rPr lang="en-US" sz="5400"/>
              <a:t>References</a:t>
            </a:r>
            <a:endParaRPr lang="en-US" sz="4000" b="1"/>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C407F3-9543-D7D7-14A7-88875FD35D1B}"/>
              </a:ext>
            </a:extLst>
          </p:cNvPr>
          <p:cNvSpPr>
            <a:spLocks noGrp="1"/>
          </p:cNvSpPr>
          <p:nvPr>
            <p:ph idx="1"/>
          </p:nvPr>
        </p:nvSpPr>
        <p:spPr>
          <a:xfrm>
            <a:off x="140291" y="2379927"/>
            <a:ext cx="8989421" cy="4646874"/>
          </a:xfrm>
        </p:spPr>
        <p:txBody>
          <a:bodyPr anchor="t">
            <a:noAutofit/>
          </a:bodyPr>
          <a:lstStyle/>
          <a:p>
            <a:pPr marL="0" indent="0">
              <a:buNone/>
            </a:pPr>
            <a:endParaRPr lang="en-CA" sz="1600">
              <a:cs typeface="Calibri"/>
            </a:endParaRPr>
          </a:p>
          <a:p>
            <a:pPr>
              <a:buFont typeface="Wingdings" pitchFamily="2" charset="2"/>
              <a:buChar char="§"/>
            </a:pPr>
            <a:r>
              <a:rPr lang="en-CA" sz="1600"/>
              <a:t>(2020, August 29). </a:t>
            </a:r>
            <a:r>
              <a:rPr lang="en-CA" sz="1600" i="1"/>
              <a:t>Bicycles Accident Analysis</a:t>
            </a:r>
            <a:r>
              <a:rPr lang="en-CA" sz="1600"/>
              <a:t>. Medium. Retrieved February 7, 2023, from </a:t>
            </a:r>
            <a:r>
              <a:rPr lang="en-CA" sz="1600">
                <a:hlinkClick r:id="rId4"/>
              </a:rPr>
              <a:t>https://medium.com/analytics-vidhya/bicycles-accident-analysis-a5d178a1b6f2</a:t>
            </a:r>
            <a:endParaRPr lang="en-CA" sz="1600">
              <a:cs typeface="Calibri"/>
            </a:endParaRPr>
          </a:p>
          <a:p>
            <a:pPr>
              <a:buFont typeface="Wingdings" pitchFamily="2" charset="2"/>
              <a:buChar char="§"/>
            </a:pPr>
            <a:r>
              <a:rPr lang="en-CA" sz="1600"/>
              <a:t>(2023). </a:t>
            </a:r>
            <a:r>
              <a:rPr lang="en-CA" sz="1600" i="1"/>
              <a:t>[Cycle Streets Logo]</a:t>
            </a:r>
            <a:r>
              <a:rPr lang="en-CA" sz="1600"/>
              <a:t> [Photograph]. Cycle Streets. www.cyclestreets.net </a:t>
            </a:r>
            <a:endParaRPr lang="en-CA" sz="1600">
              <a:cs typeface="Calibri"/>
            </a:endParaRPr>
          </a:p>
          <a:p>
            <a:pPr>
              <a:buFont typeface="Wingdings" pitchFamily="2" charset="2"/>
              <a:buChar char="§"/>
            </a:pPr>
            <a:r>
              <a:rPr lang="en-CA" sz="1600" b="0" i="0">
                <a:solidFill>
                  <a:srgbClr val="161719"/>
                </a:solidFill>
                <a:effectLst/>
                <a:latin typeface="inter"/>
              </a:rPr>
              <a:t>Cycle Streets (2020, August 29). </a:t>
            </a:r>
            <a:r>
              <a:rPr lang="en-CA" sz="1600" b="0" i="1">
                <a:solidFill>
                  <a:srgbClr val="161719"/>
                </a:solidFill>
                <a:effectLst/>
                <a:latin typeface="inter"/>
              </a:rPr>
              <a:t>Cycle Streets API</a:t>
            </a:r>
            <a:r>
              <a:rPr lang="en-CA" sz="1600" b="0" i="0">
                <a:solidFill>
                  <a:srgbClr val="161719"/>
                </a:solidFill>
                <a:effectLst/>
                <a:latin typeface="inter"/>
              </a:rPr>
              <a:t>. Retrieved February 7, 2023, from </a:t>
            </a:r>
            <a:r>
              <a:rPr lang="en-CA" sz="1600" b="0" i="0">
                <a:solidFill>
                  <a:srgbClr val="161719"/>
                </a:solidFill>
                <a:effectLst/>
                <a:latin typeface="inter"/>
                <a:hlinkClick r:id="rId5"/>
              </a:rPr>
              <a:t>https://www.cyclestreets.net/api/</a:t>
            </a:r>
            <a:endParaRPr lang="en-US" sz="1600"/>
          </a:p>
          <a:p>
            <a:pPr>
              <a:buFont typeface="Wingdings" pitchFamily="2" charset="2"/>
              <a:buChar char="§"/>
            </a:pPr>
            <a:r>
              <a:rPr lang="en-CA" sz="1600"/>
              <a:t>Department for Transport (UK Government) (2011, September 1). </a:t>
            </a:r>
            <a:r>
              <a:rPr lang="en-CA" sz="1600" i="1"/>
              <a:t>Cities in United Kingdom</a:t>
            </a:r>
            <a:r>
              <a:rPr lang="en-CA" sz="1600"/>
              <a:t>. Instructions for the Completion of Road Accident Reports From Non-CRASH Sources. 	Retrieved February 6, 2023, from </a:t>
            </a:r>
            <a:r>
              <a:rPr lang="en-CA" sz="1400">
                <a:hlinkClick r:id="rId6"/>
              </a:rPr>
              <a:t>https://assets.publishing.service.gov.uk/government/uploads/system/uploads/attachment_data/file/</a:t>
            </a:r>
            <a:r>
              <a:rPr lang="en-CA" sz="1400">
                <a:hlinkClick r:id="rId7"/>
              </a:rPr>
              <a:t> 995423/stats20-2011.pdf</a:t>
            </a:r>
            <a:endParaRPr lang="en-CA" sz="1400"/>
          </a:p>
          <a:p>
            <a:pPr>
              <a:buFont typeface="Wingdings" pitchFamily="2" charset="2"/>
              <a:buChar char="§"/>
            </a:pPr>
            <a:r>
              <a:rPr lang="en-CA" sz="1600"/>
              <a:t>LatLong.net (2012-2023.). </a:t>
            </a:r>
            <a:r>
              <a:rPr lang="en-CA" sz="1600" i="1"/>
              <a:t>Cities in United Kingdom</a:t>
            </a:r>
            <a:r>
              <a:rPr lang="en-CA" sz="1600"/>
              <a:t>. Retrieved February 6, 2023, from https://www.latlong.net/category/cities-235-15.html</a:t>
            </a:r>
            <a:r>
              <a:rPr lang="en-US" sz="1600"/>
              <a:t>Images</a:t>
            </a:r>
            <a:endParaRPr lang="en-US" sz="1600">
              <a:cs typeface="Calibri"/>
            </a:endParaRPr>
          </a:p>
          <a:p>
            <a:pPr>
              <a:buFont typeface="Wingdings" pitchFamily="2" charset="2"/>
              <a:buChar char="§"/>
            </a:pPr>
            <a:r>
              <a:rPr lang="en-CA" sz="1600"/>
              <a:t>National Association Of City Transportation Officials (n.d.). </a:t>
            </a:r>
            <a:r>
              <a:rPr lang="en-CA" sz="1600" i="1"/>
              <a:t>CYCLING NEAR MISSES: Findings from Year One of the Near Miss Project</a:t>
            </a:r>
            <a:r>
              <a:rPr lang="en-CA" sz="1600"/>
              <a:t>. NACTO. Retrieved February 9, 2023, from </a:t>
            </a:r>
            <a:r>
              <a:rPr lang="en-CA" sz="1600">
                <a:hlinkClick r:id="rId8"/>
              </a:rPr>
              <a:t>https://nacto.org/wp-</a:t>
            </a:r>
            <a:r>
              <a:rPr lang="en-CA" sz="1600"/>
              <a:t>content/uploads/2017/11/Nearmissreport-final-web-2.pdf</a:t>
            </a:r>
            <a:endParaRPr lang="en-US" sz="2400"/>
          </a:p>
        </p:txBody>
      </p:sp>
      <p:sp>
        <p:nvSpPr>
          <p:cNvPr id="5" name="Slide Number Placeholder 4">
            <a:extLst>
              <a:ext uri="{FF2B5EF4-FFF2-40B4-BE49-F238E27FC236}">
                <a16:creationId xmlns:a16="http://schemas.microsoft.com/office/drawing/2014/main" id="{CA61BFBE-C5C1-1C4F-BF97-939D4D6A3975}"/>
              </a:ext>
            </a:extLst>
          </p:cNvPr>
          <p:cNvSpPr>
            <a:spLocks noGrp="1"/>
          </p:cNvSpPr>
          <p:nvPr>
            <p:ph type="sldNum" sz="quarter" idx="12"/>
          </p:nvPr>
        </p:nvSpPr>
        <p:spPr/>
        <p:txBody>
          <a:bodyPr/>
          <a:lstStyle/>
          <a:p>
            <a:fld id="{7DC9C804-7126-1C4B-ACDA-196BF9ED5A6D}" type="slidenum">
              <a:rPr lang="en-US" smtClean="0"/>
              <a:t>28</a:t>
            </a:fld>
            <a:endParaRPr lang="en-US"/>
          </a:p>
        </p:txBody>
      </p:sp>
      <p:sp>
        <p:nvSpPr>
          <p:cNvPr id="7" name="Rectangle 6">
            <a:extLst>
              <a:ext uri="{FF2B5EF4-FFF2-40B4-BE49-F238E27FC236}">
                <a16:creationId xmlns:a16="http://schemas.microsoft.com/office/drawing/2014/main" id="{5423E957-ACCC-154F-FB39-7A37986DA10B}"/>
              </a:ext>
            </a:extLst>
          </p:cNvPr>
          <p:cNvSpPr/>
          <p:nvPr/>
        </p:nvSpPr>
        <p:spPr>
          <a:xfrm>
            <a:off x="282307" y="550786"/>
            <a:ext cx="100012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711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CFDC9-1915-8BED-BB45-BF1BDA8A107C}"/>
              </a:ext>
            </a:extLst>
          </p:cNvPr>
          <p:cNvPicPr>
            <a:picLocks noChangeAspect="1"/>
          </p:cNvPicPr>
          <p:nvPr/>
        </p:nvPicPr>
        <p:blipFill rotWithShape="1">
          <a:blip r:embed="rId3"/>
          <a:srcRect t="12023" r="9089"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FC904-1753-DF01-EF90-59BE7CED4101}"/>
              </a:ext>
            </a:extLst>
          </p:cNvPr>
          <p:cNvSpPr>
            <a:spLocks noGrp="1"/>
          </p:cNvSpPr>
          <p:nvPr>
            <p:ph type="title"/>
          </p:nvPr>
        </p:nvSpPr>
        <p:spPr>
          <a:xfrm>
            <a:off x="0" y="1533334"/>
            <a:ext cx="3438144" cy="910146"/>
          </a:xfrm>
        </p:spPr>
        <p:txBody>
          <a:bodyPr anchor="b">
            <a:normAutofit/>
          </a:bodyPr>
          <a:lstStyle/>
          <a:p>
            <a:r>
              <a:rPr lang="en-US" sz="5400"/>
              <a:t>Thank you</a:t>
            </a:r>
            <a:endParaRPr lang="en-US" sz="4000" b="1"/>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CC407F3-9543-D7D7-14A7-88875FD35D1B}"/>
              </a:ext>
            </a:extLst>
          </p:cNvPr>
          <p:cNvSpPr>
            <a:spLocks noGrp="1"/>
          </p:cNvSpPr>
          <p:nvPr>
            <p:ph idx="1"/>
          </p:nvPr>
        </p:nvSpPr>
        <p:spPr>
          <a:xfrm>
            <a:off x="3329010" y="4112399"/>
            <a:ext cx="4000881" cy="2745591"/>
          </a:xfrm>
        </p:spPr>
        <p:txBody>
          <a:bodyPr anchor="t">
            <a:noAutofit/>
          </a:bodyPr>
          <a:lstStyle/>
          <a:p>
            <a:pPr marL="0" indent="0">
              <a:buNone/>
            </a:pPr>
            <a:r>
              <a:rPr lang="en-US" sz="2000"/>
              <a:t>Jason Demone</a:t>
            </a:r>
          </a:p>
          <a:p>
            <a:pPr marL="0" indent="0">
              <a:buNone/>
            </a:pPr>
            <a:r>
              <a:rPr lang="en-US" sz="2000"/>
              <a:t>Ronald Lam</a:t>
            </a:r>
          </a:p>
          <a:p>
            <a:pPr marL="0" indent="0">
              <a:buNone/>
            </a:pPr>
            <a:r>
              <a:rPr lang="en-US" sz="2000"/>
              <a:t>Tiara </a:t>
            </a:r>
            <a:r>
              <a:rPr lang="en-US" sz="2000" err="1"/>
              <a:t>Mardosas</a:t>
            </a:r>
            <a:endParaRPr lang="en-US" sz="2000"/>
          </a:p>
        </p:txBody>
      </p:sp>
      <p:sp>
        <p:nvSpPr>
          <p:cNvPr id="5" name="Title 1">
            <a:extLst>
              <a:ext uri="{FF2B5EF4-FFF2-40B4-BE49-F238E27FC236}">
                <a16:creationId xmlns:a16="http://schemas.microsoft.com/office/drawing/2014/main" id="{F2C95088-5F38-1509-FAF5-1DF3EC58837F}"/>
              </a:ext>
            </a:extLst>
          </p:cNvPr>
          <p:cNvSpPr txBox="1">
            <a:spLocks/>
          </p:cNvSpPr>
          <p:nvPr/>
        </p:nvSpPr>
        <p:spPr>
          <a:xfrm>
            <a:off x="1067013" y="2607437"/>
            <a:ext cx="3438144" cy="9101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solidFill>
                  <a:schemeClr val="bg1"/>
                </a:solidFill>
                <a:highlight>
                  <a:srgbClr val="000000"/>
                </a:highlight>
              </a:rPr>
              <a:t>Cycle Safely</a:t>
            </a:r>
            <a:endParaRPr lang="en-US" sz="4000" b="1">
              <a:solidFill>
                <a:schemeClr val="bg1"/>
              </a:solidFill>
              <a:highlight>
                <a:srgbClr val="000000"/>
              </a:highlight>
            </a:endParaRPr>
          </a:p>
        </p:txBody>
      </p:sp>
      <p:sp>
        <p:nvSpPr>
          <p:cNvPr id="7" name="Slide Number Placeholder 6">
            <a:extLst>
              <a:ext uri="{FF2B5EF4-FFF2-40B4-BE49-F238E27FC236}">
                <a16:creationId xmlns:a16="http://schemas.microsoft.com/office/drawing/2014/main" id="{BB5EA609-ECB6-FB45-7156-A7F95B46098B}"/>
              </a:ext>
            </a:extLst>
          </p:cNvPr>
          <p:cNvSpPr>
            <a:spLocks noGrp="1"/>
          </p:cNvSpPr>
          <p:nvPr>
            <p:ph type="sldNum" sz="quarter" idx="12"/>
          </p:nvPr>
        </p:nvSpPr>
        <p:spPr/>
        <p:txBody>
          <a:bodyPr/>
          <a:lstStyle/>
          <a:p>
            <a:fld id="{7DC9C804-7126-1C4B-ACDA-196BF9ED5A6D}" type="slidenum">
              <a:rPr lang="en-US" smtClean="0"/>
              <a:t>29</a:t>
            </a:fld>
            <a:endParaRPr lang="en-US"/>
          </a:p>
        </p:txBody>
      </p:sp>
      <p:sp>
        <p:nvSpPr>
          <p:cNvPr id="8" name="Rectangle 7">
            <a:extLst>
              <a:ext uri="{FF2B5EF4-FFF2-40B4-BE49-F238E27FC236}">
                <a16:creationId xmlns:a16="http://schemas.microsoft.com/office/drawing/2014/main" id="{20FAFC23-E39B-B220-C02C-6DA926E5E810}"/>
              </a:ext>
            </a:extLst>
          </p:cNvPr>
          <p:cNvSpPr/>
          <p:nvPr/>
        </p:nvSpPr>
        <p:spPr>
          <a:xfrm>
            <a:off x="357189" y="521077"/>
            <a:ext cx="100012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Content Placeholder 4" descr="Bicycle">
                <a:extLst>
                  <a:ext uri="{FF2B5EF4-FFF2-40B4-BE49-F238E27FC236}">
                    <a16:creationId xmlns:a16="http://schemas.microsoft.com/office/drawing/2014/main" id="{C0CB49ED-E6CF-B018-DAAF-517399BA48BB}"/>
                  </a:ext>
                </a:extLst>
              </p:cNvPr>
              <p:cNvGraphicFramePr>
                <a:graphicFrameLocks noChangeAspect="1"/>
              </p:cNvGraphicFramePr>
              <p:nvPr>
                <p:extLst>
                  <p:ext uri="{D42A27DB-BD31-4B8C-83A1-F6EECF244321}">
                    <p14:modId xmlns:p14="http://schemas.microsoft.com/office/powerpoint/2010/main" val="526823338"/>
                  </p:ext>
                </p:extLst>
              </p:nvPr>
            </p:nvGraphicFramePr>
            <p:xfrm>
              <a:off x="2812790" y="4112399"/>
              <a:ext cx="476861" cy="300746"/>
            </p:xfrm>
            <a:graphic>
              <a:graphicData uri="http://schemas.microsoft.com/office/drawing/2017/model3d">
                <am3d:model3d r:embed="rId4">
                  <am3d:spPr>
                    <a:xfrm>
                      <a:off x="0" y="0"/>
                      <a:ext cx="476861" cy="300746"/>
                    </a:xfrm>
                    <a:prstGeom prst="rect">
                      <a:avLst/>
                    </a:prstGeom>
                  </am3d:spPr>
                  <am3d:camera>
                    <am3d:pos x="0" y="0" z="56222182"/>
                    <am3d:up dx="0" dy="36000000" dz="0"/>
                    <am3d:lookAt x="0" y="0" z="0"/>
                    <am3d:perspective fov="2700000"/>
                  </am3d:camera>
                  <am3d:trans>
                    <am3d:meterPerModelUnit n="1919265" d="1000000"/>
                    <am3d:preTrans dx="0" dy="-10663436" dz="-369062"/>
                    <am3d:scale>
                      <am3d:sx n="1000000" d="1000000"/>
                      <am3d:sy n="1000000" d="1000000"/>
                      <am3d:sz n="1000000" d="1000000"/>
                    </am3d:scale>
                    <am3d:rot ax="8650809" ay="-5140479" az="-8655439"/>
                    <am3d:postTrans dx="0" dy="0" dz="0"/>
                  </am3d:trans>
                  <am3d:raster rName="Office3DRenderer" rVer="16.0.8326">
                    <am3d:blip r:embed="rId5"/>
                  </am3d:raster>
                  <am3d:objViewport viewportSz="59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Content Placeholder 4" descr="Bicycle">
                <a:extLst>
                  <a:ext uri="{FF2B5EF4-FFF2-40B4-BE49-F238E27FC236}">
                    <a16:creationId xmlns:a16="http://schemas.microsoft.com/office/drawing/2014/main" id="{C0CB49ED-E6CF-B018-DAAF-517399BA48BB}"/>
                  </a:ext>
                </a:extLst>
              </p:cNvPr>
              <p:cNvPicPr>
                <a:picLocks noGrp="1" noRot="1" noChangeAspect="1" noMove="1" noResize="1" noEditPoints="1" noAdjustHandles="1" noChangeArrowheads="1" noChangeShapeType="1" noCrop="1"/>
              </p:cNvPicPr>
              <p:nvPr/>
            </p:nvPicPr>
            <p:blipFill>
              <a:blip r:embed="rId5"/>
              <a:stretch>
                <a:fillRect/>
              </a:stretch>
            </p:blipFill>
            <p:spPr>
              <a:xfrm>
                <a:off x="2812790" y="4112399"/>
                <a:ext cx="476861" cy="3007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Content Placeholder 4" descr="Bicycle">
                <a:extLst>
                  <a:ext uri="{FF2B5EF4-FFF2-40B4-BE49-F238E27FC236}">
                    <a16:creationId xmlns:a16="http://schemas.microsoft.com/office/drawing/2014/main" id="{90D62E7C-9CA4-0F16-E757-972EB23C82C4}"/>
                  </a:ext>
                </a:extLst>
              </p:cNvPr>
              <p:cNvGraphicFramePr>
                <a:graphicFrameLocks noChangeAspect="1"/>
              </p:cNvGraphicFramePr>
              <p:nvPr>
                <p:extLst>
                  <p:ext uri="{D42A27DB-BD31-4B8C-83A1-F6EECF244321}">
                    <p14:modId xmlns:p14="http://schemas.microsoft.com/office/powerpoint/2010/main" val="3594442539"/>
                  </p:ext>
                </p:extLst>
              </p:nvPr>
            </p:nvGraphicFramePr>
            <p:xfrm>
              <a:off x="2791468" y="4504939"/>
              <a:ext cx="476861" cy="300746"/>
            </p:xfrm>
            <a:graphic>
              <a:graphicData uri="http://schemas.microsoft.com/office/drawing/2017/model3d">
                <am3d:model3d r:embed="rId4">
                  <am3d:spPr>
                    <a:xfrm>
                      <a:off x="0" y="0"/>
                      <a:ext cx="476861" cy="300746"/>
                    </a:xfrm>
                    <a:prstGeom prst="rect">
                      <a:avLst/>
                    </a:prstGeom>
                  </am3d:spPr>
                  <am3d:camera>
                    <am3d:pos x="0" y="0" z="56222182"/>
                    <am3d:up dx="0" dy="36000000" dz="0"/>
                    <am3d:lookAt x="0" y="0" z="0"/>
                    <am3d:perspective fov="2700000"/>
                  </am3d:camera>
                  <am3d:trans>
                    <am3d:meterPerModelUnit n="1919265" d="1000000"/>
                    <am3d:preTrans dx="0" dy="-10663436" dz="-369062"/>
                    <am3d:scale>
                      <am3d:sx n="1000000" d="1000000"/>
                      <am3d:sy n="1000000" d="1000000"/>
                      <am3d:sz n="1000000" d="1000000"/>
                    </am3d:scale>
                    <am3d:rot ax="8650809" ay="-5140479" az="-8655439"/>
                    <am3d:postTrans dx="0" dy="0" dz="0"/>
                  </am3d:trans>
                  <am3d:raster rName="Office3DRenderer" rVer="16.0.8326">
                    <am3d:blip r:embed="rId5"/>
                  </am3d:raster>
                  <am3d:objViewport viewportSz="59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Content Placeholder 4" descr="Bicycle">
                <a:extLst>
                  <a:ext uri="{FF2B5EF4-FFF2-40B4-BE49-F238E27FC236}">
                    <a16:creationId xmlns:a16="http://schemas.microsoft.com/office/drawing/2014/main" id="{90D62E7C-9CA4-0F16-E757-972EB23C82C4}"/>
                  </a:ext>
                </a:extLst>
              </p:cNvPr>
              <p:cNvPicPr>
                <a:picLocks noGrp="1" noRot="1" noChangeAspect="1" noMove="1" noResize="1" noEditPoints="1" noAdjustHandles="1" noChangeArrowheads="1" noChangeShapeType="1" noCrop="1"/>
              </p:cNvPicPr>
              <p:nvPr/>
            </p:nvPicPr>
            <p:blipFill>
              <a:blip r:embed="rId5"/>
              <a:stretch>
                <a:fillRect/>
              </a:stretch>
            </p:blipFill>
            <p:spPr>
              <a:xfrm>
                <a:off x="2791468" y="4504939"/>
                <a:ext cx="476861" cy="3007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Content Placeholder 4" descr="Bicycle">
                <a:extLst>
                  <a:ext uri="{FF2B5EF4-FFF2-40B4-BE49-F238E27FC236}">
                    <a16:creationId xmlns:a16="http://schemas.microsoft.com/office/drawing/2014/main" id="{C43C01E3-785D-6E0C-7C5C-84497AF198D2}"/>
                  </a:ext>
                </a:extLst>
              </p:cNvPr>
              <p:cNvGraphicFramePr>
                <a:graphicFrameLocks noChangeAspect="1"/>
              </p:cNvGraphicFramePr>
              <p:nvPr>
                <p:extLst>
                  <p:ext uri="{D42A27DB-BD31-4B8C-83A1-F6EECF244321}">
                    <p14:modId xmlns:p14="http://schemas.microsoft.com/office/powerpoint/2010/main" val="1862569440"/>
                  </p:ext>
                </p:extLst>
              </p:nvPr>
            </p:nvGraphicFramePr>
            <p:xfrm>
              <a:off x="2812790" y="4909678"/>
              <a:ext cx="476861" cy="300746"/>
            </p:xfrm>
            <a:graphic>
              <a:graphicData uri="http://schemas.microsoft.com/office/drawing/2017/model3d">
                <am3d:model3d r:embed="rId4">
                  <am3d:spPr>
                    <a:xfrm>
                      <a:off x="0" y="0"/>
                      <a:ext cx="476861" cy="300746"/>
                    </a:xfrm>
                    <a:prstGeom prst="rect">
                      <a:avLst/>
                    </a:prstGeom>
                  </am3d:spPr>
                  <am3d:camera>
                    <am3d:pos x="0" y="0" z="56222182"/>
                    <am3d:up dx="0" dy="36000000" dz="0"/>
                    <am3d:lookAt x="0" y="0" z="0"/>
                    <am3d:perspective fov="2700000"/>
                  </am3d:camera>
                  <am3d:trans>
                    <am3d:meterPerModelUnit n="1919265" d="1000000"/>
                    <am3d:preTrans dx="0" dy="-10663436" dz="-369062"/>
                    <am3d:scale>
                      <am3d:sx n="1000000" d="1000000"/>
                      <am3d:sy n="1000000" d="1000000"/>
                      <am3d:sz n="1000000" d="1000000"/>
                    </am3d:scale>
                    <am3d:rot ax="8650809" ay="-5140479" az="-8655439"/>
                    <am3d:postTrans dx="0" dy="0" dz="0"/>
                  </am3d:trans>
                  <am3d:raster rName="Office3DRenderer" rVer="16.0.8326">
                    <am3d:blip r:embed="rId5"/>
                  </am3d:raster>
                  <am3d:objViewport viewportSz="5956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Content Placeholder 4" descr="Bicycle">
                <a:extLst>
                  <a:ext uri="{FF2B5EF4-FFF2-40B4-BE49-F238E27FC236}">
                    <a16:creationId xmlns:a16="http://schemas.microsoft.com/office/drawing/2014/main" id="{C43C01E3-785D-6E0C-7C5C-84497AF198D2}"/>
                  </a:ext>
                </a:extLst>
              </p:cNvPr>
              <p:cNvPicPr>
                <a:picLocks noGrp="1" noRot="1" noChangeAspect="1" noMove="1" noResize="1" noEditPoints="1" noAdjustHandles="1" noChangeArrowheads="1" noChangeShapeType="1" noCrop="1"/>
              </p:cNvPicPr>
              <p:nvPr/>
            </p:nvPicPr>
            <p:blipFill>
              <a:blip r:embed="rId5"/>
              <a:stretch>
                <a:fillRect/>
              </a:stretch>
            </p:blipFill>
            <p:spPr>
              <a:xfrm>
                <a:off x="2812790" y="4909678"/>
                <a:ext cx="476861" cy="300746"/>
              </a:xfrm>
              <a:prstGeom prst="rect">
                <a:avLst/>
              </a:prstGeom>
            </p:spPr>
          </p:pic>
        </mc:Fallback>
      </mc:AlternateContent>
      <p:sp>
        <p:nvSpPr>
          <p:cNvPr id="17" name="TextBox 16">
            <a:extLst>
              <a:ext uri="{FF2B5EF4-FFF2-40B4-BE49-F238E27FC236}">
                <a16:creationId xmlns:a16="http://schemas.microsoft.com/office/drawing/2014/main" id="{799C2333-3544-5DAE-ADE5-A5C9AB90121F}"/>
              </a:ext>
            </a:extLst>
          </p:cNvPr>
          <p:cNvSpPr txBox="1"/>
          <p:nvPr/>
        </p:nvSpPr>
        <p:spPr>
          <a:xfrm>
            <a:off x="695664" y="5945544"/>
            <a:ext cx="4711112" cy="369332"/>
          </a:xfrm>
          <a:prstGeom prst="rect">
            <a:avLst/>
          </a:prstGeom>
          <a:noFill/>
        </p:spPr>
        <p:txBody>
          <a:bodyPr wrap="square">
            <a:spAutoFit/>
          </a:bodyPr>
          <a:lstStyle/>
          <a:p>
            <a:r>
              <a:rPr lang="en-US"/>
              <a:t>Cycle Toronto. -  https://</a:t>
            </a:r>
            <a:r>
              <a:rPr lang="en-US" err="1"/>
              <a:t>www.cycleto.ca</a:t>
            </a:r>
            <a:endParaRPr lang="en-US"/>
          </a:p>
        </p:txBody>
      </p:sp>
      <p:pic>
        <p:nvPicPr>
          <p:cNvPr id="3074" name="Picture 2" descr="Home">
            <a:extLst>
              <a:ext uri="{FF2B5EF4-FFF2-40B4-BE49-F238E27FC236}">
                <a16:creationId xmlns:a16="http://schemas.microsoft.com/office/drawing/2014/main" id="{7CF69878-7EAA-ED2A-FF49-8A5750A97D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234" y="5895124"/>
            <a:ext cx="400373" cy="40927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BEB3575-31B6-F880-B100-03C113EB0538}"/>
              </a:ext>
            </a:extLst>
          </p:cNvPr>
          <p:cNvSpPr txBox="1"/>
          <p:nvPr/>
        </p:nvSpPr>
        <p:spPr>
          <a:xfrm>
            <a:off x="1323212" y="6329558"/>
            <a:ext cx="6265068" cy="369332"/>
          </a:xfrm>
          <a:prstGeom prst="rect">
            <a:avLst/>
          </a:prstGeom>
          <a:noFill/>
        </p:spPr>
        <p:txBody>
          <a:bodyPr wrap="square">
            <a:spAutoFit/>
          </a:bodyPr>
          <a:lstStyle/>
          <a:p>
            <a:r>
              <a:rPr lang="en-US"/>
              <a:t>Bikes Without Borders  -  https://</a:t>
            </a:r>
            <a:r>
              <a:rPr lang="en-US" err="1"/>
              <a:t>bikeswithoutborders.org</a:t>
            </a:r>
            <a:endParaRPr lang="en-US"/>
          </a:p>
        </p:txBody>
      </p:sp>
      <p:pic>
        <p:nvPicPr>
          <p:cNvPr id="22" name="Picture 21">
            <a:extLst>
              <a:ext uri="{FF2B5EF4-FFF2-40B4-BE49-F238E27FC236}">
                <a16:creationId xmlns:a16="http://schemas.microsoft.com/office/drawing/2014/main" id="{FACEB251-80E4-91BD-F1C4-A7917DCF6C08}"/>
              </a:ext>
            </a:extLst>
          </p:cNvPr>
          <p:cNvPicPr>
            <a:picLocks noChangeAspect="1"/>
          </p:cNvPicPr>
          <p:nvPr/>
        </p:nvPicPr>
        <p:blipFill>
          <a:blip r:embed="rId7"/>
          <a:stretch>
            <a:fillRect/>
          </a:stretch>
        </p:blipFill>
        <p:spPr>
          <a:xfrm>
            <a:off x="111538" y="6429113"/>
            <a:ext cx="1100138" cy="177176"/>
          </a:xfrm>
          <a:prstGeom prst="rect">
            <a:avLst/>
          </a:prstGeom>
        </p:spPr>
      </p:pic>
    </p:spTree>
    <p:extLst>
      <p:ext uri="{BB962C8B-B14F-4D97-AF65-F5344CB8AC3E}">
        <p14:creationId xmlns:p14="http://schemas.microsoft.com/office/powerpoint/2010/main" val="87031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8CFDC9-1915-8BED-BB45-BF1BDA8A107C}"/>
              </a:ext>
            </a:extLst>
          </p:cNvPr>
          <p:cNvPicPr>
            <a:picLocks noChangeAspect="1"/>
          </p:cNvPicPr>
          <p:nvPr/>
        </p:nvPicPr>
        <p:blipFill rotWithShape="1">
          <a:blip r:embed="rId3"/>
          <a:srcRect t="12023" r="9089" b="-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FC904-1753-DF01-EF90-59BE7CED4101}"/>
              </a:ext>
            </a:extLst>
          </p:cNvPr>
          <p:cNvSpPr>
            <a:spLocks noGrp="1"/>
          </p:cNvSpPr>
          <p:nvPr>
            <p:ph type="title"/>
          </p:nvPr>
        </p:nvSpPr>
        <p:spPr>
          <a:xfrm>
            <a:off x="1748599" y="1229583"/>
            <a:ext cx="1980629" cy="910146"/>
          </a:xfrm>
        </p:spPr>
        <p:txBody>
          <a:bodyPr anchor="b">
            <a:normAutofit/>
          </a:bodyPr>
          <a:lstStyle/>
          <a:p>
            <a:r>
              <a:rPr lang="en-US" sz="4000" b="1"/>
              <a:t>Agenda</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4DEC39EF-92A0-E624-90D7-14D898DC6C43}"/>
              </a:ext>
            </a:extLst>
          </p:cNvPr>
          <p:cNvGraphicFramePr>
            <a:graphicFrameLocks/>
          </p:cNvGraphicFramePr>
          <p:nvPr>
            <p:extLst>
              <p:ext uri="{D42A27DB-BD31-4B8C-83A1-F6EECF244321}">
                <p14:modId xmlns:p14="http://schemas.microsoft.com/office/powerpoint/2010/main" val="2536548073"/>
              </p:ext>
            </p:extLst>
          </p:nvPr>
        </p:nvGraphicFramePr>
        <p:xfrm>
          <a:off x="433009" y="2452624"/>
          <a:ext cx="4454423" cy="39085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lide Number Placeholder 7">
            <a:extLst>
              <a:ext uri="{FF2B5EF4-FFF2-40B4-BE49-F238E27FC236}">
                <a16:creationId xmlns:a16="http://schemas.microsoft.com/office/drawing/2014/main" id="{821B2F35-E60F-921F-13FE-B26FF6643691}"/>
              </a:ext>
            </a:extLst>
          </p:cNvPr>
          <p:cNvSpPr>
            <a:spLocks noGrp="1"/>
          </p:cNvSpPr>
          <p:nvPr>
            <p:ph type="sldNum" sz="quarter" idx="12"/>
          </p:nvPr>
        </p:nvSpPr>
        <p:spPr/>
        <p:txBody>
          <a:bodyPr/>
          <a:lstStyle/>
          <a:p>
            <a:fld id="{7DC9C804-7126-1C4B-ACDA-196BF9ED5A6D}" type="slidenum">
              <a:rPr lang="en-US" smtClean="0"/>
              <a:t>3</a:t>
            </a:fld>
            <a:endParaRPr lang="en-US"/>
          </a:p>
        </p:txBody>
      </p:sp>
      <p:sp>
        <p:nvSpPr>
          <p:cNvPr id="10" name="Rectangle 9">
            <a:extLst>
              <a:ext uri="{FF2B5EF4-FFF2-40B4-BE49-F238E27FC236}">
                <a16:creationId xmlns:a16="http://schemas.microsoft.com/office/drawing/2014/main" id="{E9F0CD01-28D2-7BFC-9EB9-02A3A81858D8}"/>
              </a:ext>
            </a:extLst>
          </p:cNvPr>
          <p:cNvSpPr/>
          <p:nvPr/>
        </p:nvSpPr>
        <p:spPr>
          <a:xfrm>
            <a:off x="261558" y="583434"/>
            <a:ext cx="1000125" cy="5647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463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C375-B2E4-8BB8-39BC-C1AE0AB85F17}"/>
              </a:ext>
            </a:extLst>
          </p:cNvPr>
          <p:cNvSpPr>
            <a:spLocks noGrp="1"/>
          </p:cNvSpPr>
          <p:nvPr>
            <p:ph type="title"/>
          </p:nvPr>
        </p:nvSpPr>
        <p:spPr>
          <a:xfrm>
            <a:off x="7650351" y="1798246"/>
            <a:ext cx="4087306" cy="2889114"/>
          </a:xfrm>
        </p:spPr>
        <p:txBody>
          <a:bodyPr vert="horz" lIns="91440" tIns="45720" rIns="91440" bIns="45720" rtlCol="0" anchor="b">
            <a:normAutofit/>
          </a:bodyPr>
          <a:lstStyle/>
          <a:p>
            <a:r>
              <a:rPr lang="en-US" sz="5400"/>
              <a:t>Introduction</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bicycle, transport, wheel&#10;&#10;Description automatically generated">
            <a:extLst>
              <a:ext uri="{FF2B5EF4-FFF2-40B4-BE49-F238E27FC236}">
                <a16:creationId xmlns:a16="http://schemas.microsoft.com/office/drawing/2014/main" id="{056D5A78-89BA-C2A8-9D27-14BB4B749D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11" r="-1" b="1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9E8C4FF4-4F0A-3FC2-A4DF-99638EF64702}"/>
              </a:ext>
            </a:extLst>
          </p:cNvPr>
          <p:cNvSpPr>
            <a:spLocks noGrp="1"/>
          </p:cNvSpPr>
          <p:nvPr>
            <p:ph type="sldNum" sz="quarter" idx="12"/>
          </p:nvPr>
        </p:nvSpPr>
        <p:spPr/>
        <p:txBody>
          <a:bodyPr/>
          <a:lstStyle/>
          <a:p>
            <a:fld id="{7DC9C804-7126-1C4B-ACDA-196BF9ED5A6D}" type="slidenum">
              <a:rPr lang="en-US" smtClean="0"/>
              <a:t>4</a:t>
            </a:fld>
            <a:endParaRPr lang="en-US"/>
          </a:p>
        </p:txBody>
      </p:sp>
    </p:spTree>
    <p:extLst>
      <p:ext uri="{BB962C8B-B14F-4D97-AF65-F5344CB8AC3E}">
        <p14:creationId xmlns:p14="http://schemas.microsoft.com/office/powerpoint/2010/main" val="96997518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0B68-CCA7-3040-12A0-2A81E1FE83CD}"/>
              </a:ext>
            </a:extLst>
          </p:cNvPr>
          <p:cNvSpPr>
            <a:spLocks noGrp="1"/>
          </p:cNvSpPr>
          <p:nvPr>
            <p:ph type="title"/>
          </p:nvPr>
        </p:nvSpPr>
        <p:spPr/>
        <p:txBody>
          <a:bodyPr/>
          <a:lstStyle/>
          <a:p>
            <a:r>
              <a:rPr lang="en-US"/>
              <a:t>Introduction: Project Overview</a:t>
            </a:r>
          </a:p>
        </p:txBody>
      </p:sp>
      <p:graphicFrame>
        <p:nvGraphicFramePr>
          <p:cNvPr id="4" name="Content Placeholder 3">
            <a:extLst>
              <a:ext uri="{FF2B5EF4-FFF2-40B4-BE49-F238E27FC236}">
                <a16:creationId xmlns:a16="http://schemas.microsoft.com/office/drawing/2014/main" id="{703D260B-DA2A-2FEF-AD07-3282F6E384D0}"/>
              </a:ext>
            </a:extLst>
          </p:cNvPr>
          <p:cNvGraphicFramePr>
            <a:graphicFrameLocks noGrp="1"/>
          </p:cNvGraphicFramePr>
          <p:nvPr>
            <p:ph idx="1"/>
            <p:extLst>
              <p:ext uri="{D42A27DB-BD31-4B8C-83A1-F6EECF244321}">
                <p14:modId xmlns:p14="http://schemas.microsoft.com/office/powerpoint/2010/main" val="2266319730"/>
              </p:ext>
            </p:extLst>
          </p:nvPr>
        </p:nvGraphicFramePr>
        <p:xfrm>
          <a:off x="380989" y="1797050"/>
          <a:ext cx="3690938"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2322F067-F62F-EE2F-F874-D20DF234AA5D}"/>
              </a:ext>
            </a:extLst>
          </p:cNvPr>
          <p:cNvGrpSpPr/>
          <p:nvPr/>
        </p:nvGrpSpPr>
        <p:grpSpPr>
          <a:xfrm>
            <a:off x="4238033" y="1799175"/>
            <a:ext cx="3687336" cy="4347088"/>
            <a:chOff x="1800" y="2124"/>
            <a:chExt cx="3687336" cy="4347088"/>
          </a:xfrm>
          <a:effectLst>
            <a:outerShdw blurRad="50800" dist="38100" dir="8100000" algn="tr" rotWithShape="0">
              <a:prstClr val="black">
                <a:alpha val="40000"/>
              </a:prstClr>
            </a:outerShdw>
          </a:effectLst>
        </p:grpSpPr>
        <p:sp>
          <p:nvSpPr>
            <p:cNvPr id="5" name="Rounded Rectangle 4">
              <a:extLst>
                <a:ext uri="{FF2B5EF4-FFF2-40B4-BE49-F238E27FC236}">
                  <a16:creationId xmlns:a16="http://schemas.microsoft.com/office/drawing/2014/main" id="{F6CA733D-B720-415E-1CB4-6F1E3AFEBD4F}"/>
                </a:ext>
              </a:extLst>
            </p:cNvPr>
            <p:cNvSpPr/>
            <p:nvPr/>
          </p:nvSpPr>
          <p:spPr>
            <a:xfrm>
              <a:off x="1800" y="2124"/>
              <a:ext cx="3687336" cy="4347088"/>
            </a:xfrm>
            <a:prstGeom prst="roundRect">
              <a:avLst/>
            </a:prstGeom>
            <a:solidFill>
              <a:schemeClr val="accent5">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 name="Rounded Rectangle 4">
              <a:extLst>
                <a:ext uri="{FF2B5EF4-FFF2-40B4-BE49-F238E27FC236}">
                  <a16:creationId xmlns:a16="http://schemas.microsoft.com/office/drawing/2014/main" id="{E2F4B321-C9C9-3655-6F83-BFE74DFEC776}"/>
                </a:ext>
              </a:extLst>
            </p:cNvPr>
            <p:cNvSpPr txBox="1"/>
            <p:nvPr/>
          </p:nvSpPr>
          <p:spPr>
            <a:xfrm>
              <a:off x="181801" y="182125"/>
              <a:ext cx="3327334" cy="3987086"/>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algn="ctr" defTabSz="1155700">
                <a:spcBef>
                  <a:spcPct val="0"/>
                </a:spcBef>
                <a:spcAft>
                  <a:spcPct val="35000"/>
                </a:spcAft>
              </a:pPr>
              <a:r>
                <a:rPr lang="en-CA" sz="2600">
                  <a:ea typeface="Rockwell" panose="02060603020205020403" pitchFamily="18" charset="77"/>
                  <a:cs typeface="Times New Roman"/>
                </a:rPr>
                <a:t>A</a:t>
              </a:r>
              <a:r>
                <a:rPr lang="en-CA" sz="2600">
                  <a:effectLst/>
                  <a:ea typeface="Rockwell" panose="02060603020205020403" pitchFamily="18" charset="77"/>
                  <a:cs typeface="Times New Roman"/>
                </a:rPr>
                <a:t>nalyze potential conditions and find any </a:t>
              </a:r>
              <a:r>
                <a:rPr lang="en-CA" sz="2600">
                  <a:ea typeface="Rockwell" panose="02060603020205020403" pitchFamily="18" charset="77"/>
                  <a:cs typeface="Times New Roman"/>
                </a:rPr>
                <a:t>relationship within</a:t>
              </a:r>
              <a:r>
                <a:rPr lang="en-CA" sz="2600">
                  <a:effectLst/>
                  <a:ea typeface="Rockwell" panose="02060603020205020403" pitchFamily="18" charset="77"/>
                  <a:cs typeface="Times New Roman"/>
                </a:rPr>
                <a:t> the data</a:t>
              </a:r>
            </a:p>
            <a:p>
              <a:pPr marL="0" lvl="0" indent="0" algn="l" defTabSz="1155700">
                <a:lnSpc>
                  <a:spcPct val="100000"/>
                </a:lnSpc>
                <a:spcBef>
                  <a:spcPct val="0"/>
                </a:spcBef>
                <a:spcAft>
                  <a:spcPct val="35000"/>
                </a:spcAft>
                <a:buNone/>
              </a:pPr>
              <a:endParaRPr lang="en-US" sz="2600" i="0" kern="1200">
                <a:solidFill>
                  <a:schemeClr val="tx1"/>
                </a:solidFill>
              </a:endParaRPr>
            </a:p>
          </p:txBody>
        </p:sp>
      </p:grpSp>
      <p:grpSp>
        <p:nvGrpSpPr>
          <p:cNvPr id="7" name="Group 6">
            <a:extLst>
              <a:ext uri="{FF2B5EF4-FFF2-40B4-BE49-F238E27FC236}">
                <a16:creationId xmlns:a16="http://schemas.microsoft.com/office/drawing/2014/main" id="{583E10AE-6D3A-8795-3578-C9EB75C2E1EA}"/>
              </a:ext>
            </a:extLst>
          </p:cNvPr>
          <p:cNvGrpSpPr/>
          <p:nvPr/>
        </p:nvGrpSpPr>
        <p:grpSpPr>
          <a:xfrm>
            <a:off x="8091475" y="1799175"/>
            <a:ext cx="3687336" cy="4347088"/>
            <a:chOff x="1800" y="2124"/>
            <a:chExt cx="3687336" cy="4347088"/>
          </a:xfrm>
          <a:solidFill>
            <a:schemeClr val="accent1">
              <a:lumMod val="75000"/>
            </a:schemeClr>
          </a:solidFill>
        </p:grpSpPr>
        <p:sp>
          <p:nvSpPr>
            <p:cNvPr id="8" name="Rounded Rectangle 7">
              <a:extLst>
                <a:ext uri="{FF2B5EF4-FFF2-40B4-BE49-F238E27FC236}">
                  <a16:creationId xmlns:a16="http://schemas.microsoft.com/office/drawing/2014/main" id="{E7C7A010-819E-A754-29DD-6F5CF0867F7D}"/>
                </a:ext>
              </a:extLst>
            </p:cNvPr>
            <p:cNvSpPr/>
            <p:nvPr/>
          </p:nvSpPr>
          <p:spPr>
            <a:xfrm>
              <a:off x="1800" y="2124"/>
              <a:ext cx="3687336" cy="4347088"/>
            </a:xfrm>
            <a:prstGeom prst="roundRect">
              <a:avLst/>
            </a:prstGeom>
            <a:grpFill/>
            <a:ln>
              <a:noFill/>
            </a:ln>
            <a:effectLst>
              <a:outerShdw blurRad="50800" dist="38100" dir="8100000" algn="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ounded Rectangle 4">
              <a:extLst>
                <a:ext uri="{FF2B5EF4-FFF2-40B4-BE49-F238E27FC236}">
                  <a16:creationId xmlns:a16="http://schemas.microsoft.com/office/drawing/2014/main" id="{582BB2C9-0BFD-4B2B-0C74-501C524C47A4}"/>
                </a:ext>
              </a:extLst>
            </p:cNvPr>
            <p:cNvSpPr txBox="1"/>
            <p:nvPr/>
          </p:nvSpPr>
          <p:spPr>
            <a:xfrm>
              <a:off x="301451" y="425010"/>
              <a:ext cx="3167464" cy="325914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9060" tIns="49530" rIns="99060" bIns="49530" numCol="1" spcCol="1270" anchor="ctr" anchorCtr="0">
              <a:noAutofit/>
            </a:bodyPr>
            <a:lstStyle/>
            <a:p>
              <a:pPr marL="0" lvl="0" indent="0" algn="ctr" defTabSz="1155700">
                <a:lnSpc>
                  <a:spcPct val="100000"/>
                </a:lnSpc>
                <a:spcBef>
                  <a:spcPct val="0"/>
                </a:spcBef>
                <a:spcAft>
                  <a:spcPct val="35000"/>
                </a:spcAft>
                <a:buNone/>
              </a:pPr>
              <a:r>
                <a:rPr lang="en-CA" sz="2600" kern="1200">
                  <a:effectLst/>
                  <a:ea typeface="Rockwell" panose="02060603020205020403" pitchFamily="18" charset="77"/>
                  <a:cs typeface="Times New Roman" panose="02020603050405020304" pitchFamily="18" charset="0"/>
                </a:rPr>
                <a:t>Use findings to promote safer cycling conditions for all cyclists, both current and upcoming</a:t>
              </a:r>
              <a:endParaRPr lang="en-US" sz="2600" i="0" kern="1200">
                <a:solidFill>
                  <a:schemeClr val="tx1"/>
                </a:solidFill>
              </a:endParaRPr>
            </a:p>
          </p:txBody>
        </p:sp>
      </p:grpSp>
      <p:sp>
        <p:nvSpPr>
          <p:cNvPr id="12" name="Rounded Rectangle 11">
            <a:extLst>
              <a:ext uri="{FF2B5EF4-FFF2-40B4-BE49-F238E27FC236}">
                <a16:creationId xmlns:a16="http://schemas.microsoft.com/office/drawing/2014/main" id="{A5A149A0-54C9-E377-6EAA-1BEE86E4FA50}"/>
              </a:ext>
            </a:extLst>
          </p:cNvPr>
          <p:cNvSpPr/>
          <p:nvPr/>
        </p:nvSpPr>
        <p:spPr>
          <a:xfrm>
            <a:off x="2226458" y="1472188"/>
            <a:ext cx="1599189" cy="64972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spc="50">
                <a:ln w="0"/>
                <a:solidFill>
                  <a:schemeClr val="tx1">
                    <a:lumMod val="75000"/>
                    <a:lumOff val="25000"/>
                  </a:schemeClr>
                </a:solidFill>
                <a:effectLst>
                  <a:innerShdw blurRad="63500" dist="50800" dir="13500000">
                    <a:srgbClr val="000000">
                      <a:alpha val="50000"/>
                    </a:srgbClr>
                  </a:innerShdw>
                </a:effectLst>
              </a:rPr>
              <a:t>Identify</a:t>
            </a:r>
          </a:p>
        </p:txBody>
      </p:sp>
      <p:sp>
        <p:nvSpPr>
          <p:cNvPr id="13" name="Rounded Rectangle 12">
            <a:extLst>
              <a:ext uri="{FF2B5EF4-FFF2-40B4-BE49-F238E27FC236}">
                <a16:creationId xmlns:a16="http://schemas.microsoft.com/office/drawing/2014/main" id="{9EFA19CE-508F-C12B-4F24-9FC535E3DFEE}"/>
              </a:ext>
            </a:extLst>
          </p:cNvPr>
          <p:cNvSpPr/>
          <p:nvPr/>
        </p:nvSpPr>
        <p:spPr>
          <a:xfrm>
            <a:off x="6051654" y="1472188"/>
            <a:ext cx="1599189" cy="64972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spc="50">
                <a:ln w="0"/>
                <a:solidFill>
                  <a:schemeClr val="tx1">
                    <a:lumMod val="75000"/>
                    <a:lumOff val="25000"/>
                  </a:schemeClr>
                </a:solidFill>
                <a:effectLst>
                  <a:innerShdw blurRad="63500" dist="50800" dir="13500000">
                    <a:srgbClr val="000000">
                      <a:alpha val="50000"/>
                    </a:srgbClr>
                  </a:innerShdw>
                </a:effectLst>
              </a:rPr>
              <a:t>Analyze</a:t>
            </a:r>
          </a:p>
        </p:txBody>
      </p:sp>
      <p:sp>
        <p:nvSpPr>
          <p:cNvPr id="14" name="Rounded Rectangle 13">
            <a:extLst>
              <a:ext uri="{FF2B5EF4-FFF2-40B4-BE49-F238E27FC236}">
                <a16:creationId xmlns:a16="http://schemas.microsoft.com/office/drawing/2014/main" id="{56254A39-D3D4-FAB3-E873-DB7B6A812876}"/>
              </a:ext>
            </a:extLst>
          </p:cNvPr>
          <p:cNvSpPr/>
          <p:nvPr/>
        </p:nvSpPr>
        <p:spPr>
          <a:xfrm>
            <a:off x="9876850" y="1472188"/>
            <a:ext cx="1599189" cy="649724"/>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2400" b="1" spc="50">
                <a:ln w="0"/>
                <a:solidFill>
                  <a:schemeClr val="tx1">
                    <a:lumMod val="75000"/>
                    <a:lumOff val="25000"/>
                  </a:schemeClr>
                </a:solidFill>
                <a:effectLst>
                  <a:innerShdw blurRad="63500" dist="50800" dir="13500000">
                    <a:srgbClr val="000000">
                      <a:alpha val="50000"/>
                    </a:srgbClr>
                  </a:innerShdw>
                </a:effectLst>
              </a:rPr>
              <a:t>Apply</a:t>
            </a:r>
          </a:p>
        </p:txBody>
      </p:sp>
      <p:sp>
        <p:nvSpPr>
          <p:cNvPr id="15" name="Slide Number Placeholder 14">
            <a:extLst>
              <a:ext uri="{FF2B5EF4-FFF2-40B4-BE49-F238E27FC236}">
                <a16:creationId xmlns:a16="http://schemas.microsoft.com/office/drawing/2014/main" id="{07F1E2DC-6E7B-218F-55BE-FD6C5AE44C26}"/>
              </a:ext>
            </a:extLst>
          </p:cNvPr>
          <p:cNvSpPr>
            <a:spLocks noGrp="1"/>
          </p:cNvSpPr>
          <p:nvPr>
            <p:ph type="sldNum" sz="quarter" idx="12"/>
          </p:nvPr>
        </p:nvSpPr>
        <p:spPr/>
        <p:txBody>
          <a:bodyPr/>
          <a:lstStyle/>
          <a:p>
            <a:fld id="{7DC9C804-7126-1C4B-ACDA-196BF9ED5A6D}" type="slidenum">
              <a:rPr lang="en-US" smtClean="0"/>
              <a:t>5</a:t>
            </a:fld>
            <a:endParaRPr lang="en-US"/>
          </a:p>
        </p:txBody>
      </p:sp>
    </p:spTree>
    <p:extLst>
      <p:ext uri="{BB962C8B-B14F-4D97-AF65-F5344CB8AC3E}">
        <p14:creationId xmlns:p14="http://schemas.microsoft.com/office/powerpoint/2010/main" val="700671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176D7-2286-4ABE-8190-69E206B9BF8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solidFill>
                  <a:schemeClr val="bg1"/>
                </a:solidFill>
              </a:rPr>
              <a:t>The Data</a:t>
            </a:r>
            <a:endParaRPr lang="en-US" kern="1200">
              <a:solidFill>
                <a:srgbClr val="FFFFFF"/>
              </a:solidFill>
              <a:latin typeface="+mj-lt"/>
              <a:ea typeface="+mj-ea"/>
              <a:cs typeface="+mj-cs"/>
            </a:endParaRPr>
          </a:p>
        </p:txBody>
      </p:sp>
      <p:sp>
        <p:nvSpPr>
          <p:cNvPr id="6" name="Slide Number Placeholder 5">
            <a:extLst>
              <a:ext uri="{FF2B5EF4-FFF2-40B4-BE49-F238E27FC236}">
                <a16:creationId xmlns:a16="http://schemas.microsoft.com/office/drawing/2014/main" id="{D536FC6C-0E60-F075-25F2-9E41F106D4AB}"/>
              </a:ext>
            </a:extLst>
          </p:cNvPr>
          <p:cNvSpPr>
            <a:spLocks noGrp="1"/>
          </p:cNvSpPr>
          <p:nvPr>
            <p:ph type="sldNum" sz="quarter" idx="12"/>
          </p:nvPr>
        </p:nvSpPr>
        <p:spPr/>
        <p:txBody>
          <a:bodyPr/>
          <a:lstStyle/>
          <a:p>
            <a:fld id="{7DC9C804-7126-1C4B-ACDA-196BF9ED5A6D}" type="slidenum">
              <a:rPr lang="en-US" smtClean="0"/>
              <a:t>6</a:t>
            </a:fld>
            <a:endParaRPr lang="en-US"/>
          </a:p>
        </p:txBody>
      </p:sp>
      <p:sp>
        <p:nvSpPr>
          <p:cNvPr id="8" name="Text Placeholder 2">
            <a:extLst>
              <a:ext uri="{FF2B5EF4-FFF2-40B4-BE49-F238E27FC236}">
                <a16:creationId xmlns:a16="http://schemas.microsoft.com/office/drawing/2014/main" id="{ED2EFEB9-4220-A70B-597E-9D36065038FE}"/>
              </a:ext>
            </a:extLst>
          </p:cNvPr>
          <p:cNvSpPr txBox="1">
            <a:spLocks/>
          </p:cNvSpPr>
          <p:nvPr/>
        </p:nvSpPr>
        <p:spPr>
          <a:xfrm>
            <a:off x="7254111" y="2393174"/>
            <a:ext cx="4099689" cy="3384426"/>
          </a:xfrm>
          <a:prstGeom prst="rect">
            <a:avLst/>
          </a:prstGeom>
          <a:ln w="38100">
            <a:solidFill>
              <a:schemeClr val="accent1">
                <a:lumMod val="75000"/>
              </a:schemeClr>
            </a:solidFill>
          </a:ln>
          <a:effectLst/>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9pPr>
          </a:lstStyle>
          <a:p>
            <a:pPr marL="342900" indent="-342900">
              <a:buFont typeface="Wingdings" pitchFamily="2" charset="2"/>
              <a:buChar char="§"/>
            </a:pPr>
            <a:endParaRPr lang="en-US" sz="1000">
              <a:solidFill>
                <a:schemeClr val="tx2"/>
              </a:solidFill>
            </a:endParaRPr>
          </a:p>
          <a:p>
            <a:pPr marL="0" indent="0">
              <a:buNone/>
            </a:pPr>
            <a:r>
              <a:rPr lang="en-US" sz="2400" b="1" err="1">
                <a:solidFill>
                  <a:schemeClr val="tx2"/>
                </a:solidFill>
                <a:cs typeface="Al Bayan Plain"/>
              </a:rPr>
              <a:t>CycleStreets</a:t>
            </a:r>
            <a:r>
              <a:rPr lang="en-US" sz="2400" b="1">
                <a:solidFill>
                  <a:schemeClr val="tx2"/>
                </a:solidFill>
                <a:cs typeface="Al Bayan Plain"/>
              </a:rPr>
              <a:t> API (v2):</a:t>
            </a:r>
            <a:endParaRPr lang="en-US" sz="2400" b="1">
              <a:solidFill>
                <a:schemeClr val="tx2"/>
              </a:solidFill>
              <a:cs typeface="Al Bayan Plain" pitchFamily="2" charset="-78"/>
            </a:endParaRPr>
          </a:p>
          <a:p>
            <a:pPr marL="800100" lvl="1" indent="-342900">
              <a:buFont typeface="Wingdings" pitchFamily="2" charset="2"/>
              <a:buChar char="§"/>
            </a:pPr>
            <a:r>
              <a:rPr lang="en-US" sz="2400">
                <a:solidFill>
                  <a:schemeClr val="tx2"/>
                </a:solidFill>
                <a:cs typeface="Al Bayan Plain"/>
              </a:rPr>
              <a:t>Modern JSON interface</a:t>
            </a:r>
          </a:p>
          <a:p>
            <a:pPr marL="800100" lvl="1" indent="-342900">
              <a:buFont typeface="Wingdings" pitchFamily="2" charset="2"/>
              <a:buChar char="§"/>
            </a:pPr>
            <a:r>
              <a:rPr lang="en-US" sz="2400">
                <a:solidFill>
                  <a:schemeClr val="tx2"/>
                </a:solidFill>
                <a:cs typeface="Al Bayan Plain"/>
              </a:rPr>
              <a:t>Advocacy Data: Collision Report &amp; Collisions Data</a:t>
            </a:r>
          </a:p>
          <a:p>
            <a:pPr marL="800100" lvl="1" indent="-342900">
              <a:buFont typeface="Wingdings" pitchFamily="2" charset="2"/>
              <a:buChar char="§"/>
            </a:pPr>
            <a:r>
              <a:rPr lang="en-US" sz="2400">
                <a:solidFill>
                  <a:schemeClr val="tx2"/>
                </a:solidFill>
                <a:cs typeface="Al Bayan Plain"/>
              </a:rPr>
              <a:t>Date Range: 1999 – 2021</a:t>
            </a:r>
            <a:endParaRPr lang="en-US">
              <a:solidFill>
                <a:schemeClr val="tx2"/>
              </a:solidFill>
              <a:cs typeface="Calibri"/>
            </a:endParaRPr>
          </a:p>
          <a:p>
            <a:pPr marL="800100" lvl="1" indent="-342900">
              <a:buFont typeface="Wingdings" pitchFamily="2" charset="2"/>
              <a:buChar char="§"/>
            </a:pPr>
            <a:r>
              <a:rPr lang="en-US" sz="2400">
                <a:solidFill>
                  <a:schemeClr val="tx2"/>
                </a:solidFill>
                <a:cs typeface="Al Bayan Plain"/>
              </a:rPr>
              <a:t>28,000+ rows of data</a:t>
            </a:r>
          </a:p>
          <a:p>
            <a:pPr marL="800100" lvl="1" indent="-342900">
              <a:buFont typeface="Wingdings" pitchFamily="2" charset="2"/>
              <a:buChar char="§"/>
            </a:pPr>
            <a:r>
              <a:rPr lang="en-US" sz="2400">
                <a:solidFill>
                  <a:schemeClr val="tx2"/>
                </a:solidFill>
                <a:cs typeface="Al Bayan Plain"/>
              </a:rPr>
              <a:t>Data from police reports</a:t>
            </a:r>
          </a:p>
        </p:txBody>
      </p:sp>
      <p:pic>
        <p:nvPicPr>
          <p:cNvPr id="7" name="Graphic 6">
            <a:extLst>
              <a:ext uri="{FF2B5EF4-FFF2-40B4-BE49-F238E27FC236}">
                <a16:creationId xmlns:a16="http://schemas.microsoft.com/office/drawing/2014/main" id="{99E6D645-66DC-DFB9-2D6B-6EF3FB8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15817">
            <a:off x="3794890" y="525251"/>
            <a:ext cx="5534119" cy="2903749"/>
          </a:xfrm>
          <a:prstGeom prst="rect">
            <a:avLst/>
          </a:prstGeom>
        </p:spPr>
      </p:pic>
    </p:spTree>
    <p:extLst>
      <p:ext uri="{BB962C8B-B14F-4D97-AF65-F5344CB8AC3E}">
        <p14:creationId xmlns:p14="http://schemas.microsoft.com/office/powerpoint/2010/main" val="2126707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lumOff val="35000"/>
              </a:schemeClr>
            </a:gs>
            <a:gs pos="38000">
              <a:schemeClr val="bg1">
                <a:lumMod val="85000"/>
                <a:lumOff val="15000"/>
              </a:schemeClr>
            </a:gs>
            <a:gs pos="84000">
              <a:schemeClr val="bg1">
                <a:lumMod val="65000"/>
                <a:lumOff val="35000"/>
              </a:schemeClr>
            </a:gs>
            <a:gs pos="97000">
              <a:schemeClr val="bg1">
                <a:lumMod val="65000"/>
                <a:lumOff val="3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0C375-B2E4-8BB8-39BC-C1AE0AB85F17}"/>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cs typeface="Calibri Light"/>
              </a:rPr>
              <a:t>Assumptions &amp; Questions</a:t>
            </a:r>
            <a:endParaRPr lang="en-US" sz="54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picture containing bicycle, transport, wheel&#10;&#10;Description automatically generated">
            <a:extLst>
              <a:ext uri="{FF2B5EF4-FFF2-40B4-BE49-F238E27FC236}">
                <a16:creationId xmlns:a16="http://schemas.microsoft.com/office/drawing/2014/main" id="{056D5A78-89BA-C2A8-9D27-14BB4B749D4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11" r="-1" b="1214"/>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Slide Number Placeholder 2">
            <a:extLst>
              <a:ext uri="{FF2B5EF4-FFF2-40B4-BE49-F238E27FC236}">
                <a16:creationId xmlns:a16="http://schemas.microsoft.com/office/drawing/2014/main" id="{D1FAAE34-562D-48A9-4677-0DFD23C0009F}"/>
              </a:ext>
            </a:extLst>
          </p:cNvPr>
          <p:cNvSpPr>
            <a:spLocks noGrp="1"/>
          </p:cNvSpPr>
          <p:nvPr>
            <p:ph type="sldNum" sz="quarter" idx="12"/>
          </p:nvPr>
        </p:nvSpPr>
        <p:spPr/>
        <p:txBody>
          <a:bodyPr/>
          <a:lstStyle/>
          <a:p>
            <a:fld id="{7DC9C804-7126-1C4B-ACDA-196BF9ED5A6D}" type="slidenum">
              <a:rPr lang="en-US" smtClean="0"/>
              <a:t>7</a:t>
            </a:fld>
            <a:endParaRPr lang="en-US"/>
          </a:p>
        </p:txBody>
      </p:sp>
    </p:spTree>
    <p:extLst>
      <p:ext uri="{BB962C8B-B14F-4D97-AF65-F5344CB8AC3E}">
        <p14:creationId xmlns:p14="http://schemas.microsoft.com/office/powerpoint/2010/main" val="12778369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0B68-CCA7-3040-12A0-2A81E1FE83CD}"/>
              </a:ext>
            </a:extLst>
          </p:cNvPr>
          <p:cNvSpPr>
            <a:spLocks noGrp="1"/>
          </p:cNvSpPr>
          <p:nvPr>
            <p:ph type="title"/>
          </p:nvPr>
        </p:nvSpPr>
        <p:spPr/>
        <p:txBody>
          <a:bodyPr/>
          <a:lstStyle/>
          <a:p>
            <a:r>
              <a:rPr lang="en-US">
                <a:ea typeface="+mj-lt"/>
                <a:cs typeface="+mj-lt"/>
              </a:rPr>
              <a:t>Assumptions</a:t>
            </a:r>
            <a:endParaRPr lang="en-US"/>
          </a:p>
        </p:txBody>
      </p:sp>
      <p:graphicFrame>
        <p:nvGraphicFramePr>
          <p:cNvPr id="4" name="Content Placeholder 3">
            <a:extLst>
              <a:ext uri="{FF2B5EF4-FFF2-40B4-BE49-F238E27FC236}">
                <a16:creationId xmlns:a16="http://schemas.microsoft.com/office/drawing/2014/main" id="{703D260B-DA2A-2FEF-AD07-3282F6E384D0}"/>
              </a:ext>
            </a:extLst>
          </p:cNvPr>
          <p:cNvGraphicFramePr>
            <a:graphicFrameLocks noGrp="1"/>
          </p:cNvGraphicFramePr>
          <p:nvPr>
            <p:ph idx="1"/>
            <p:extLst>
              <p:ext uri="{D42A27DB-BD31-4B8C-83A1-F6EECF244321}">
                <p14:modId xmlns:p14="http://schemas.microsoft.com/office/powerpoint/2010/main" val="2226068617"/>
              </p:ext>
            </p:extLst>
          </p:nvPr>
        </p:nvGraphicFramePr>
        <p:xfrm>
          <a:off x="838200" y="179705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1EE7B65-0B7D-404D-E2F0-17D16A12E834}"/>
              </a:ext>
            </a:extLst>
          </p:cNvPr>
          <p:cNvSpPr>
            <a:spLocks noGrp="1"/>
          </p:cNvSpPr>
          <p:nvPr>
            <p:ph type="sldNum" sz="quarter" idx="12"/>
          </p:nvPr>
        </p:nvSpPr>
        <p:spPr/>
        <p:txBody>
          <a:bodyPr/>
          <a:lstStyle/>
          <a:p>
            <a:fld id="{7DC9C804-7126-1C4B-ACDA-196BF9ED5A6D}" type="slidenum">
              <a:rPr lang="en-US" smtClean="0"/>
              <a:t>8</a:t>
            </a:fld>
            <a:endParaRPr lang="en-US"/>
          </a:p>
        </p:txBody>
      </p:sp>
    </p:spTree>
    <p:extLst>
      <p:ext uri="{BB962C8B-B14F-4D97-AF65-F5344CB8AC3E}">
        <p14:creationId xmlns:p14="http://schemas.microsoft.com/office/powerpoint/2010/main" val="1923908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70B68-CCA7-3040-12A0-2A81E1FE83CD}"/>
              </a:ext>
            </a:extLst>
          </p:cNvPr>
          <p:cNvSpPr>
            <a:spLocks noGrp="1"/>
          </p:cNvSpPr>
          <p:nvPr>
            <p:ph type="title"/>
          </p:nvPr>
        </p:nvSpPr>
        <p:spPr/>
        <p:txBody>
          <a:bodyPr/>
          <a:lstStyle/>
          <a:p>
            <a:r>
              <a:rPr lang="en-US"/>
              <a:t>Guiding Questions</a:t>
            </a:r>
          </a:p>
        </p:txBody>
      </p:sp>
      <p:graphicFrame>
        <p:nvGraphicFramePr>
          <p:cNvPr id="4" name="Content Placeholder 3">
            <a:extLst>
              <a:ext uri="{FF2B5EF4-FFF2-40B4-BE49-F238E27FC236}">
                <a16:creationId xmlns:a16="http://schemas.microsoft.com/office/drawing/2014/main" id="{703D260B-DA2A-2FEF-AD07-3282F6E384D0}"/>
              </a:ext>
            </a:extLst>
          </p:cNvPr>
          <p:cNvGraphicFramePr>
            <a:graphicFrameLocks noGrp="1"/>
          </p:cNvGraphicFramePr>
          <p:nvPr>
            <p:ph idx="1"/>
            <p:extLst>
              <p:ext uri="{D42A27DB-BD31-4B8C-83A1-F6EECF244321}">
                <p14:modId xmlns:p14="http://schemas.microsoft.com/office/powerpoint/2010/main" val="2710172439"/>
              </p:ext>
            </p:extLst>
          </p:nvPr>
        </p:nvGraphicFramePr>
        <p:xfrm>
          <a:off x="838200" y="179705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D1EE7B65-0B7D-404D-E2F0-17D16A12E834}"/>
              </a:ext>
            </a:extLst>
          </p:cNvPr>
          <p:cNvSpPr>
            <a:spLocks noGrp="1"/>
          </p:cNvSpPr>
          <p:nvPr>
            <p:ph type="sldNum" sz="quarter" idx="12"/>
          </p:nvPr>
        </p:nvSpPr>
        <p:spPr/>
        <p:txBody>
          <a:bodyPr/>
          <a:lstStyle/>
          <a:p>
            <a:fld id="{7DC9C804-7126-1C4B-ACDA-196BF9ED5A6D}" type="slidenum">
              <a:rPr lang="en-US" smtClean="0"/>
              <a:t>9</a:t>
            </a:fld>
            <a:endParaRPr lang="en-US"/>
          </a:p>
        </p:txBody>
      </p:sp>
    </p:spTree>
    <p:extLst>
      <p:ext uri="{BB962C8B-B14F-4D97-AF65-F5344CB8AC3E}">
        <p14:creationId xmlns:p14="http://schemas.microsoft.com/office/powerpoint/2010/main" val="494215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Application>Microsoft Office PowerPoint</Application>
  <PresentationFormat>Widescreen</PresentationFormat>
  <Slides>29</Slides>
  <Notes>25</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Cycling: How to Beat Collision Statistics</vt:lpstr>
      <vt:lpstr>Land Acknowledgment </vt:lpstr>
      <vt:lpstr>Agenda</vt:lpstr>
      <vt:lpstr>Introduction</vt:lpstr>
      <vt:lpstr>Introduction: Project Overview</vt:lpstr>
      <vt:lpstr>The Data</vt:lpstr>
      <vt:lpstr>Assumptions &amp; Questions</vt:lpstr>
      <vt:lpstr>Assumptions</vt:lpstr>
      <vt:lpstr>Guiding Questions</vt:lpstr>
      <vt:lpstr>Analysis</vt:lpstr>
      <vt:lpstr>Geography</vt:lpstr>
      <vt:lpstr>Definition: “Severity”</vt:lpstr>
      <vt:lpstr>Time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Summary</vt:lpstr>
      <vt:lpstr>Key Insights</vt:lpstr>
      <vt:lpstr>Limitations</vt:lpstr>
      <vt:lpstr>Next Steps</vt:lpstr>
      <vt:lpstr>Next Steps : Application</vt:lpstr>
      <vt:lpstr>Acknowledgements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Cycling: How to Beat Collision Statistics</dc:title>
  <dc:creator>Tiara Mardosas</dc:creator>
  <cp:revision>691</cp:revision>
  <dcterms:created xsi:type="dcterms:W3CDTF">2023-02-11T12:06:37Z</dcterms:created>
  <dcterms:modified xsi:type="dcterms:W3CDTF">2023-02-14T23:15:31Z</dcterms:modified>
</cp:coreProperties>
</file>